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notesSlides/notesSlide6.xml" ContentType="application/vnd.openxmlformats-officedocument.presentationml.notesSlide+xml"/>
  <Override PartName="/ppt/charts/chart5.xml" ContentType="application/vnd.openxmlformats-officedocument.drawingml.chart+xml"/>
  <Override PartName="/ppt/drawings/drawing5.xml" ContentType="application/vnd.openxmlformats-officedocument.drawingml.chartshapes+xml"/>
  <Override PartName="/ppt/charts/chart6.xml" ContentType="application/vnd.openxmlformats-officedocument.drawingml.chart+xml"/>
  <Override PartName="/ppt/drawings/drawing6.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1175" r:id="rId2"/>
    <p:sldId id="1176" r:id="rId3"/>
    <p:sldId id="1188" r:id="rId4"/>
    <p:sldId id="1179" r:id="rId5"/>
    <p:sldId id="1182" r:id="rId6"/>
    <p:sldId id="1181" r:id="rId7"/>
    <p:sldId id="1186" r:id="rId8"/>
    <p:sldId id="1145" r:id="rId9"/>
    <p:sldId id="1183" r:id="rId10"/>
    <p:sldId id="1184" r:id="rId11"/>
    <p:sldId id="1185" r:id="rId12"/>
    <p:sldId id="117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E8426A-A52D-C70F-5989-01E2EBB5CBAB}" name="Michael Carton" initials="MC" userId="S::michael.carton@hpsc.ie::13935312-89ba-425d-9953-33ab71dae541" providerId="AD"/>
  <p188:author id="{6CACFBDB-37BC-DB2A-0DA7-6146C265F897}" name="Lois O'Connor" initials="LO" userId="S::lois.oconnor@hpsc.ie::5b1d3b62-777a-4f4a-8fd8-b382730ade6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C2950"/>
    <a:srgbClr val="006152"/>
    <a:srgbClr val="B3D0CB"/>
    <a:srgbClr val="4D9086"/>
    <a:srgbClr val="CBD03A"/>
    <a:srgbClr val="9BAAB3"/>
    <a:srgbClr val="88AED6"/>
    <a:srgbClr val="80B0A9"/>
    <a:srgbClr val="FBAD18"/>
    <a:srgbClr val="09BE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6" d="100"/>
          <a:sy n="106" d="100"/>
        </p:scale>
        <p:origin x="73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3"/>
          <c:order val="0"/>
          <c:tx>
            <c:strRef>
              <c:f>'Trends Graphs1'!$E$3</c:f>
              <c:strCache>
                <c:ptCount val="1"/>
                <c:pt idx="0">
                  <c:v>% 4 in 1 Uptake</c:v>
                </c:pt>
              </c:strCache>
            </c:strRef>
          </c:tx>
          <c:spPr>
            <a:ln>
              <a:solidFill>
                <a:srgbClr val="BA1F46"/>
              </a:solidFill>
            </a:ln>
          </c:spPr>
          <c:marker>
            <c:symbol val="none"/>
          </c:marker>
          <c:cat>
            <c:strRef>
              <c:f>'Trends Graphs1'!$A$4:$A$16</c:f>
              <c:strCache>
                <c:ptCount val="13"/>
                <c:pt idx="0">
                  <c:v>2011-12</c:v>
                </c:pt>
                <c:pt idx="1">
                  <c:v>2012-13</c:v>
                </c:pt>
                <c:pt idx="2">
                  <c:v>2013-14</c:v>
                </c:pt>
                <c:pt idx="3">
                  <c:v>2014-15</c:v>
                </c:pt>
                <c:pt idx="4">
                  <c:v>2015-16</c:v>
                </c:pt>
                <c:pt idx="5">
                  <c:v>2016-17</c:v>
                </c:pt>
                <c:pt idx="6">
                  <c:v>2017-18</c:v>
                </c:pt>
                <c:pt idx="7">
                  <c:v>2018-19</c:v>
                </c:pt>
                <c:pt idx="8">
                  <c:v>2019-20</c:v>
                </c:pt>
                <c:pt idx="9">
                  <c:v>2020-21</c:v>
                </c:pt>
                <c:pt idx="10">
                  <c:v>2021-22</c:v>
                </c:pt>
                <c:pt idx="11">
                  <c:v>2022-23</c:v>
                </c:pt>
                <c:pt idx="12">
                  <c:v>2023-24</c:v>
                </c:pt>
              </c:strCache>
            </c:strRef>
          </c:cat>
          <c:val>
            <c:numRef>
              <c:f>'Trends Graphs1'!$E$4:$E$16</c:f>
              <c:numCache>
                <c:formatCode>0.0%</c:formatCode>
                <c:ptCount val="13"/>
                <c:pt idx="0">
                  <c:v>0.84131786021292077</c:v>
                </c:pt>
                <c:pt idx="1">
                  <c:v>0.85028325175872943</c:v>
                </c:pt>
                <c:pt idx="2">
                  <c:v>0.91554390706690147</c:v>
                </c:pt>
                <c:pt idx="3">
                  <c:v>0.9151116951379763</c:v>
                </c:pt>
                <c:pt idx="4">
                  <c:v>0.9179317148024333</c:v>
                </c:pt>
                <c:pt idx="5">
                  <c:v>0.91670081367441314</c:v>
                </c:pt>
                <c:pt idx="6">
                  <c:v>0.91176808761390093</c:v>
                </c:pt>
                <c:pt idx="7">
                  <c:v>0.91383036975128962</c:v>
                </c:pt>
                <c:pt idx="8">
                  <c:v>0.91385215630212058</c:v>
                </c:pt>
                <c:pt idx="9">
                  <c:v>0.87995742514692954</c:v>
                </c:pt>
                <c:pt idx="10">
                  <c:v>0.86713437668645443</c:v>
                </c:pt>
                <c:pt idx="11">
                  <c:v>0.89930155927286481</c:v>
                </c:pt>
                <c:pt idx="12">
                  <c:v>0.89930155927286481</c:v>
                </c:pt>
              </c:numCache>
            </c:numRef>
          </c:val>
          <c:smooth val="0"/>
          <c:extLst>
            <c:ext xmlns:c16="http://schemas.microsoft.com/office/drawing/2014/chart" uri="{C3380CC4-5D6E-409C-BE32-E72D297353CC}">
              <c16:uniqueId val="{00000000-5ACB-48C2-99B6-CF2701A71AA7}"/>
            </c:ext>
          </c:extLst>
        </c:ser>
        <c:dLbls>
          <c:showLegendKey val="0"/>
          <c:showVal val="0"/>
          <c:showCatName val="0"/>
          <c:showSerName val="0"/>
          <c:showPercent val="0"/>
          <c:showBubbleSize val="0"/>
        </c:dLbls>
        <c:smooth val="0"/>
        <c:axId val="362083072"/>
        <c:axId val="362084992"/>
        <c:extLst>
          <c:ext xmlns:c15="http://schemas.microsoft.com/office/drawing/2012/chart" uri="{02D57815-91ED-43cb-92C2-25804820EDAC}">
            <c15:filteredLineSeries>
              <c15:ser>
                <c:idx val="6"/>
                <c:order val="1"/>
                <c:tx>
                  <c:strRef>
                    <c:extLst>
                      <c:ext uri="{02D57815-91ED-43cb-92C2-25804820EDAC}">
                        <c15:formulaRef>
                          <c15:sqref>'Trends Graphs1'!$H$3</c15:sqref>
                        </c15:formulaRef>
                      </c:ext>
                    </c:extLst>
                    <c:strCache>
                      <c:ptCount val="1"/>
                      <c:pt idx="0">
                        <c:v>% MMR Uptake</c:v>
                      </c:pt>
                    </c:strCache>
                  </c:strRef>
                </c:tx>
                <c:marker>
                  <c:symbol val="none"/>
                </c:marker>
                <c:cat>
                  <c:strRef>
                    <c:extLst>
                      <c:ext uri="{02D57815-91ED-43cb-92C2-25804820EDAC}">
                        <c15:formulaRef>
                          <c15:sqref>'Trends Graphs1'!$A$4:$A$16</c15:sqref>
                        </c15:formulaRef>
                      </c:ext>
                    </c:extLst>
                    <c:strCache>
                      <c:ptCount val="13"/>
                      <c:pt idx="0">
                        <c:v>2011-12</c:v>
                      </c:pt>
                      <c:pt idx="1">
                        <c:v>2012-13</c:v>
                      </c:pt>
                      <c:pt idx="2">
                        <c:v>2013-14</c:v>
                      </c:pt>
                      <c:pt idx="3">
                        <c:v>2014-15</c:v>
                      </c:pt>
                      <c:pt idx="4">
                        <c:v>2015-16</c:v>
                      </c:pt>
                      <c:pt idx="5">
                        <c:v>2016-17</c:v>
                      </c:pt>
                      <c:pt idx="6">
                        <c:v>2017-18</c:v>
                      </c:pt>
                      <c:pt idx="7">
                        <c:v>2018-19</c:v>
                      </c:pt>
                      <c:pt idx="8">
                        <c:v>2019-20</c:v>
                      </c:pt>
                      <c:pt idx="9">
                        <c:v>2020-21</c:v>
                      </c:pt>
                      <c:pt idx="10">
                        <c:v>2021-22</c:v>
                      </c:pt>
                      <c:pt idx="11">
                        <c:v>2022-23</c:v>
                      </c:pt>
                      <c:pt idx="12">
                        <c:v>2023-24</c:v>
                      </c:pt>
                    </c:strCache>
                  </c:strRef>
                </c:cat>
                <c:val>
                  <c:numRef>
                    <c:extLst>
                      <c:ext uri="{02D57815-91ED-43cb-92C2-25804820EDAC}">
                        <c15:formulaRef>
                          <c15:sqref>'Trends Graphs1'!$H$4:$H$16</c15:sqref>
                        </c15:formulaRef>
                      </c:ext>
                    </c:extLst>
                    <c:numCache>
                      <c:formatCode>0.0%</c:formatCode>
                      <c:ptCount val="13"/>
                      <c:pt idx="0">
                        <c:v>0.83784227730416072</c:v>
                      </c:pt>
                      <c:pt idx="1">
                        <c:v>0.88509644364074747</c:v>
                      </c:pt>
                      <c:pt idx="2">
                        <c:v>0.91391948892256025</c:v>
                      </c:pt>
                      <c:pt idx="3">
                        <c:v>0.9135739283194777</c:v>
                      </c:pt>
                      <c:pt idx="4">
                        <c:v>0.91503375371427786</c:v>
                      </c:pt>
                      <c:pt idx="5">
                        <c:v>0.91357286281881489</c:v>
                      </c:pt>
                      <c:pt idx="6">
                        <c:v>0.90825265762331531</c:v>
                      </c:pt>
                      <c:pt idx="7">
                        <c:v>0.91200034583129197</c:v>
                      </c:pt>
                      <c:pt idx="8">
                        <c:v>0.90978675244222063</c:v>
                      </c:pt>
                      <c:pt idx="9">
                        <c:v>0.87735048667993287</c:v>
                      </c:pt>
                      <c:pt idx="10">
                        <c:v>0.87166756610901241</c:v>
                      </c:pt>
                      <c:pt idx="11">
                        <c:v>0.8921882700837851</c:v>
                      </c:pt>
                      <c:pt idx="12">
                        <c:v>0.89452441389313686</c:v>
                      </c:pt>
                    </c:numCache>
                  </c:numRef>
                </c:val>
                <c:smooth val="0"/>
                <c:extLst>
                  <c:ext xmlns:c16="http://schemas.microsoft.com/office/drawing/2014/chart" uri="{C3380CC4-5D6E-409C-BE32-E72D297353CC}">
                    <c16:uniqueId val="{00000001-5ACB-48C2-99B6-CF2701A71AA7}"/>
                  </c:ext>
                </c:extLst>
              </c15:ser>
            </c15:filteredLineSeries>
          </c:ext>
        </c:extLst>
      </c:lineChart>
      <c:catAx>
        <c:axId val="362083072"/>
        <c:scaling>
          <c:orientation val="minMax"/>
        </c:scaling>
        <c:delete val="0"/>
        <c:axPos val="b"/>
        <c:title>
          <c:tx>
            <c:rich>
              <a:bodyPr/>
              <a:lstStyle/>
              <a:p>
                <a:pPr>
                  <a:defRPr sz="1100"/>
                </a:pPr>
                <a:r>
                  <a:rPr lang="en-US" sz="1100"/>
                  <a:t>Season</a:t>
                </a:r>
              </a:p>
            </c:rich>
          </c:tx>
          <c:overlay val="0"/>
        </c:title>
        <c:numFmt formatCode="General" sourceLinked="0"/>
        <c:majorTickMark val="out"/>
        <c:minorTickMark val="none"/>
        <c:tickLblPos val="nextTo"/>
        <c:txPr>
          <a:bodyPr rot="0" vert="horz"/>
          <a:lstStyle/>
          <a:p>
            <a:pPr>
              <a:defRPr/>
            </a:pPr>
            <a:endParaRPr lang="en-US"/>
          </a:p>
        </c:txPr>
        <c:crossAx val="362084992"/>
        <c:crossesAt val="0"/>
        <c:auto val="1"/>
        <c:lblAlgn val="ctr"/>
        <c:lblOffset val="100"/>
        <c:noMultiLvlLbl val="0"/>
      </c:catAx>
      <c:valAx>
        <c:axId val="362084992"/>
        <c:scaling>
          <c:orientation val="minMax"/>
          <c:max val="1"/>
          <c:min val="0"/>
        </c:scaling>
        <c:delete val="0"/>
        <c:axPos val="l"/>
        <c:majorGridlines/>
        <c:title>
          <c:tx>
            <c:rich>
              <a:bodyPr rot="-5400000" vert="horz"/>
              <a:lstStyle/>
              <a:p>
                <a:pPr>
                  <a:defRPr sz="1100"/>
                </a:pPr>
                <a:r>
                  <a:rPr lang="en-US" sz="1100"/>
                  <a:t>% Uptake of Vaccine in Junior Infants nationally</a:t>
                </a:r>
              </a:p>
            </c:rich>
          </c:tx>
          <c:overlay val="0"/>
        </c:title>
        <c:numFmt formatCode="0%" sourceLinked="0"/>
        <c:majorTickMark val="out"/>
        <c:minorTickMark val="none"/>
        <c:tickLblPos val="nextTo"/>
        <c:crossAx val="362083072"/>
        <c:crosses val="autoZero"/>
        <c:crossBetween val="between"/>
        <c:majorUnit val="0.2"/>
      </c:valAx>
    </c:plotArea>
    <c:legend>
      <c:legendPos val="b"/>
      <c:layout>
        <c:manualLayout>
          <c:xMode val="edge"/>
          <c:yMode val="edge"/>
          <c:x val="0.446446001567815"/>
          <c:y val="0.88850506948052799"/>
          <c:w val="0.17861801933602645"/>
          <c:h val="7.6492865422279066E-2"/>
        </c:manualLayout>
      </c:layout>
      <c:overlay val="0"/>
    </c:legend>
    <c:plotVisOnly val="1"/>
    <c:dispBlanksAs val="gap"/>
    <c:showDLblsOverMax val="0"/>
  </c:chart>
  <c:spPr>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6"/>
          <c:order val="1"/>
          <c:tx>
            <c:strRef>
              <c:f>'Trends Graphs1'!$H$3</c:f>
              <c:strCache>
                <c:ptCount val="1"/>
                <c:pt idx="0">
                  <c:v>% MMR Uptake</c:v>
                </c:pt>
              </c:strCache>
              <c:extLst xmlns:c15="http://schemas.microsoft.com/office/drawing/2012/chart"/>
            </c:strRef>
          </c:tx>
          <c:spPr>
            <a:ln>
              <a:solidFill>
                <a:srgbClr val="EB89A3"/>
              </a:solidFill>
            </a:ln>
          </c:spPr>
          <c:marker>
            <c:symbol val="none"/>
          </c:marker>
          <c:cat>
            <c:strRef>
              <c:f>'Trends Graphs1'!$A$4:$A$16</c:f>
              <c:strCache>
                <c:ptCount val="13"/>
                <c:pt idx="0">
                  <c:v>2011-12</c:v>
                </c:pt>
                <c:pt idx="1">
                  <c:v>2012-13</c:v>
                </c:pt>
                <c:pt idx="2">
                  <c:v>2013-14</c:v>
                </c:pt>
                <c:pt idx="3">
                  <c:v>2014-15</c:v>
                </c:pt>
                <c:pt idx="4">
                  <c:v>2015-16</c:v>
                </c:pt>
                <c:pt idx="5">
                  <c:v>2016-17</c:v>
                </c:pt>
                <c:pt idx="6">
                  <c:v>2017-18</c:v>
                </c:pt>
                <c:pt idx="7">
                  <c:v>2018-19</c:v>
                </c:pt>
                <c:pt idx="8">
                  <c:v>2019-20</c:v>
                </c:pt>
                <c:pt idx="9">
                  <c:v>2020-21</c:v>
                </c:pt>
                <c:pt idx="10">
                  <c:v>2021-22</c:v>
                </c:pt>
                <c:pt idx="11">
                  <c:v>2022-23</c:v>
                </c:pt>
                <c:pt idx="12">
                  <c:v>2023-24</c:v>
                </c:pt>
              </c:strCache>
              <c:extLst xmlns:c15="http://schemas.microsoft.com/office/drawing/2012/chart"/>
            </c:strRef>
          </c:cat>
          <c:val>
            <c:numRef>
              <c:f>'Trends Graphs1'!$H$4:$H$16</c:f>
              <c:numCache>
                <c:formatCode>0.0%</c:formatCode>
                <c:ptCount val="13"/>
                <c:pt idx="0">
                  <c:v>0.83784227730416072</c:v>
                </c:pt>
                <c:pt idx="1">
                  <c:v>0.88509644364074747</c:v>
                </c:pt>
                <c:pt idx="2">
                  <c:v>0.91391948892256025</c:v>
                </c:pt>
                <c:pt idx="3">
                  <c:v>0.9135739283194777</c:v>
                </c:pt>
                <c:pt idx="4">
                  <c:v>0.91503375371427786</c:v>
                </c:pt>
                <c:pt idx="5">
                  <c:v>0.91357286281881489</c:v>
                </c:pt>
                <c:pt idx="6">
                  <c:v>0.90825265762331531</c:v>
                </c:pt>
                <c:pt idx="7">
                  <c:v>0.91200034583129197</c:v>
                </c:pt>
                <c:pt idx="8">
                  <c:v>0.90978675244222063</c:v>
                </c:pt>
                <c:pt idx="9">
                  <c:v>0.87735048667993287</c:v>
                </c:pt>
                <c:pt idx="10">
                  <c:v>0.87166756610901241</c:v>
                </c:pt>
                <c:pt idx="11">
                  <c:v>0.8921882700837851</c:v>
                </c:pt>
                <c:pt idx="12">
                  <c:v>0.89452441389313686</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0-92E2-45C3-A8FA-5A6499DE1C71}"/>
            </c:ext>
          </c:extLst>
        </c:ser>
        <c:dLbls>
          <c:showLegendKey val="0"/>
          <c:showVal val="0"/>
          <c:showCatName val="0"/>
          <c:showSerName val="0"/>
          <c:showPercent val="0"/>
          <c:showBubbleSize val="0"/>
        </c:dLbls>
        <c:smooth val="0"/>
        <c:axId val="362083072"/>
        <c:axId val="362084992"/>
        <c:extLst>
          <c:ext xmlns:c15="http://schemas.microsoft.com/office/drawing/2012/chart" uri="{02D57815-91ED-43cb-92C2-25804820EDAC}">
            <c15:filteredLineSeries>
              <c15:ser>
                <c:idx val="3"/>
                <c:order val="0"/>
                <c:tx>
                  <c:strRef>
                    <c:extLst>
                      <c:ext uri="{02D57815-91ED-43cb-92C2-25804820EDAC}">
                        <c15:formulaRef>
                          <c15:sqref>'Trends Graphs1'!$E$3</c15:sqref>
                        </c15:formulaRef>
                      </c:ext>
                    </c:extLst>
                    <c:strCache>
                      <c:ptCount val="1"/>
                      <c:pt idx="0">
                        <c:v>% 4 in 1 Uptake</c:v>
                      </c:pt>
                    </c:strCache>
                  </c:strRef>
                </c:tx>
                <c:spPr>
                  <a:ln>
                    <a:solidFill>
                      <a:srgbClr val="BA1F46"/>
                    </a:solidFill>
                  </a:ln>
                </c:spPr>
                <c:marker>
                  <c:symbol val="none"/>
                </c:marker>
                <c:cat>
                  <c:strRef>
                    <c:extLst>
                      <c:ext uri="{02D57815-91ED-43cb-92C2-25804820EDAC}">
                        <c15:formulaRef>
                          <c15:sqref>'Trends Graphs1'!$A$4:$A$16</c15:sqref>
                        </c15:formulaRef>
                      </c:ext>
                    </c:extLst>
                    <c:strCache>
                      <c:ptCount val="13"/>
                      <c:pt idx="0">
                        <c:v>2011-12</c:v>
                      </c:pt>
                      <c:pt idx="1">
                        <c:v>2012-13</c:v>
                      </c:pt>
                      <c:pt idx="2">
                        <c:v>2013-14</c:v>
                      </c:pt>
                      <c:pt idx="3">
                        <c:v>2014-15</c:v>
                      </c:pt>
                      <c:pt idx="4">
                        <c:v>2015-16</c:v>
                      </c:pt>
                      <c:pt idx="5">
                        <c:v>2016-17</c:v>
                      </c:pt>
                      <c:pt idx="6">
                        <c:v>2017-18</c:v>
                      </c:pt>
                      <c:pt idx="7">
                        <c:v>2018-19</c:v>
                      </c:pt>
                      <c:pt idx="8">
                        <c:v>2019-20</c:v>
                      </c:pt>
                      <c:pt idx="9">
                        <c:v>2020-21</c:v>
                      </c:pt>
                      <c:pt idx="10">
                        <c:v>2021-22</c:v>
                      </c:pt>
                      <c:pt idx="11">
                        <c:v>2022-23</c:v>
                      </c:pt>
                      <c:pt idx="12">
                        <c:v>2023-24</c:v>
                      </c:pt>
                    </c:strCache>
                  </c:strRef>
                </c:cat>
                <c:val>
                  <c:numRef>
                    <c:extLst>
                      <c:ext uri="{02D57815-91ED-43cb-92C2-25804820EDAC}">
                        <c15:formulaRef>
                          <c15:sqref>'Trends Graphs1'!$E$4:$E$16</c15:sqref>
                        </c15:formulaRef>
                      </c:ext>
                    </c:extLst>
                    <c:numCache>
                      <c:formatCode>0.0%</c:formatCode>
                      <c:ptCount val="13"/>
                      <c:pt idx="0">
                        <c:v>0.84131786021292077</c:v>
                      </c:pt>
                      <c:pt idx="1">
                        <c:v>0.85028325175872943</c:v>
                      </c:pt>
                      <c:pt idx="2">
                        <c:v>0.91554390706690147</c:v>
                      </c:pt>
                      <c:pt idx="3">
                        <c:v>0.9151116951379763</c:v>
                      </c:pt>
                      <c:pt idx="4">
                        <c:v>0.9179317148024333</c:v>
                      </c:pt>
                      <c:pt idx="5">
                        <c:v>0.91670081367441314</c:v>
                      </c:pt>
                      <c:pt idx="6">
                        <c:v>0.91176808761390093</c:v>
                      </c:pt>
                      <c:pt idx="7">
                        <c:v>0.91383036975128962</c:v>
                      </c:pt>
                      <c:pt idx="8">
                        <c:v>0.91385215630212058</c:v>
                      </c:pt>
                      <c:pt idx="9">
                        <c:v>0.87995742514692954</c:v>
                      </c:pt>
                      <c:pt idx="10">
                        <c:v>0.86713437668645443</c:v>
                      </c:pt>
                      <c:pt idx="11">
                        <c:v>0.89930155927286481</c:v>
                      </c:pt>
                      <c:pt idx="12">
                        <c:v>0.89930155927286481</c:v>
                      </c:pt>
                    </c:numCache>
                  </c:numRef>
                </c:val>
                <c:smooth val="0"/>
                <c:extLst>
                  <c:ext xmlns:c16="http://schemas.microsoft.com/office/drawing/2014/chart" uri="{C3380CC4-5D6E-409C-BE32-E72D297353CC}">
                    <c16:uniqueId val="{00000001-92E2-45C3-A8FA-5A6499DE1C71}"/>
                  </c:ext>
                </c:extLst>
              </c15:ser>
            </c15:filteredLineSeries>
          </c:ext>
        </c:extLst>
      </c:lineChart>
      <c:catAx>
        <c:axId val="362083072"/>
        <c:scaling>
          <c:orientation val="minMax"/>
        </c:scaling>
        <c:delete val="0"/>
        <c:axPos val="b"/>
        <c:title>
          <c:tx>
            <c:rich>
              <a:bodyPr/>
              <a:lstStyle/>
              <a:p>
                <a:pPr>
                  <a:defRPr sz="1100"/>
                </a:pPr>
                <a:r>
                  <a:rPr lang="en-US" sz="1100"/>
                  <a:t>Season</a:t>
                </a:r>
              </a:p>
            </c:rich>
          </c:tx>
          <c:overlay val="0"/>
        </c:title>
        <c:numFmt formatCode="General" sourceLinked="0"/>
        <c:majorTickMark val="out"/>
        <c:minorTickMark val="none"/>
        <c:tickLblPos val="nextTo"/>
        <c:txPr>
          <a:bodyPr rot="0" vert="horz"/>
          <a:lstStyle/>
          <a:p>
            <a:pPr>
              <a:defRPr/>
            </a:pPr>
            <a:endParaRPr lang="en-US"/>
          </a:p>
        </c:txPr>
        <c:crossAx val="362084992"/>
        <c:crossesAt val="0"/>
        <c:auto val="1"/>
        <c:lblAlgn val="ctr"/>
        <c:lblOffset val="100"/>
        <c:noMultiLvlLbl val="0"/>
      </c:catAx>
      <c:valAx>
        <c:axId val="362084992"/>
        <c:scaling>
          <c:orientation val="minMax"/>
          <c:max val="1"/>
          <c:min val="0"/>
        </c:scaling>
        <c:delete val="0"/>
        <c:axPos val="l"/>
        <c:majorGridlines/>
        <c:title>
          <c:tx>
            <c:rich>
              <a:bodyPr rot="-5400000" vert="horz"/>
              <a:lstStyle/>
              <a:p>
                <a:pPr>
                  <a:defRPr sz="1100"/>
                </a:pPr>
                <a:r>
                  <a:rPr lang="en-US" sz="1100"/>
                  <a:t>% Uptake of Vaccine in Junior Infants nationally</a:t>
                </a:r>
              </a:p>
            </c:rich>
          </c:tx>
          <c:overlay val="0"/>
        </c:title>
        <c:numFmt formatCode="0%" sourceLinked="0"/>
        <c:majorTickMark val="out"/>
        <c:minorTickMark val="none"/>
        <c:tickLblPos val="nextTo"/>
        <c:crossAx val="362083072"/>
        <c:crosses val="autoZero"/>
        <c:crossBetween val="between"/>
        <c:majorUnit val="0.2"/>
      </c:valAx>
    </c:plotArea>
    <c:legend>
      <c:legendPos val="b"/>
      <c:layout>
        <c:manualLayout>
          <c:xMode val="edge"/>
          <c:yMode val="edge"/>
          <c:x val="0.446446001567815"/>
          <c:y val="0.88850506948052799"/>
          <c:w val="0.17861801933602645"/>
          <c:h val="7.6492865422279066E-2"/>
        </c:manualLayout>
      </c:layout>
      <c:overlay val="0"/>
    </c:legend>
    <c:plotVisOnly val="1"/>
    <c:dispBlanksAs val="gap"/>
    <c:showDLblsOverMax val="0"/>
  </c:chart>
  <c:spPr>
    <a:ln>
      <a:no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3"/>
          <c:order val="0"/>
          <c:tx>
            <c:strRef>
              <c:f>'Trends Graphs1'!$E$20</c:f>
              <c:strCache>
                <c:ptCount val="1"/>
                <c:pt idx="0">
                  <c:v>% 4 in 1 Uptake</c:v>
                </c:pt>
              </c:strCache>
            </c:strRef>
          </c:tx>
          <c:spPr>
            <a:ln>
              <a:solidFill>
                <a:srgbClr val="BA1F46"/>
              </a:solidFill>
            </a:ln>
          </c:spPr>
          <c:marker>
            <c:symbol val="none"/>
          </c:marker>
          <c:cat>
            <c:strRef>
              <c:f>'Trends Graphs1'!$A$21:$A$33</c:f>
              <c:strCache>
                <c:ptCount val="13"/>
                <c:pt idx="0">
                  <c:v>2011-12</c:v>
                </c:pt>
                <c:pt idx="1">
                  <c:v>2012-13</c:v>
                </c:pt>
                <c:pt idx="2">
                  <c:v>2013-14</c:v>
                </c:pt>
                <c:pt idx="3">
                  <c:v>2014-15</c:v>
                </c:pt>
                <c:pt idx="4">
                  <c:v>2015-16</c:v>
                </c:pt>
                <c:pt idx="5">
                  <c:v>2016-17</c:v>
                </c:pt>
                <c:pt idx="6">
                  <c:v>2017-18</c:v>
                </c:pt>
                <c:pt idx="7">
                  <c:v>2018-19</c:v>
                </c:pt>
                <c:pt idx="8">
                  <c:v>2019-20</c:v>
                </c:pt>
                <c:pt idx="9">
                  <c:v>2020-21</c:v>
                </c:pt>
                <c:pt idx="10">
                  <c:v>2021-22</c:v>
                </c:pt>
                <c:pt idx="11">
                  <c:v>2022-23</c:v>
                </c:pt>
                <c:pt idx="12">
                  <c:v>2023-24</c:v>
                </c:pt>
              </c:strCache>
            </c:strRef>
          </c:cat>
          <c:val>
            <c:numRef>
              <c:f>'Trends Graphs1'!$E$21:$E$33</c:f>
              <c:numCache>
                <c:formatCode>0.0%</c:formatCode>
                <c:ptCount val="13"/>
                <c:pt idx="0">
                  <c:v>0.86247759410475999</c:v>
                </c:pt>
                <c:pt idx="1">
                  <c:v>0.90417506908656364</c:v>
                </c:pt>
                <c:pt idx="2">
                  <c:v>0.9151866932339946</c:v>
                </c:pt>
                <c:pt idx="3">
                  <c:v>0.91467122767008746</c:v>
                </c:pt>
                <c:pt idx="4">
                  <c:v>0.91872274459238223</c:v>
                </c:pt>
                <c:pt idx="5">
                  <c:v>0.91644747021507045</c:v>
                </c:pt>
                <c:pt idx="6">
                  <c:v>0.9108093311840384</c:v>
                </c:pt>
                <c:pt idx="7">
                  <c:v>0.91389125669751581</c:v>
                </c:pt>
                <c:pt idx="8">
                  <c:v>0.91520859253193065</c:v>
                </c:pt>
                <c:pt idx="9">
                  <c:v>0.88254440773332465</c:v>
                </c:pt>
                <c:pt idx="10">
                  <c:v>0.870061572130853</c:v>
                </c:pt>
                <c:pt idx="11">
                  <c:v>0.90028243514603357</c:v>
                </c:pt>
                <c:pt idx="12">
                  <c:v>0.90511707423361221</c:v>
                </c:pt>
              </c:numCache>
            </c:numRef>
          </c:val>
          <c:smooth val="0"/>
          <c:extLst>
            <c:ext xmlns:c16="http://schemas.microsoft.com/office/drawing/2014/chart" uri="{C3380CC4-5D6E-409C-BE32-E72D297353CC}">
              <c16:uniqueId val="{00000000-8EF3-49AF-B578-C0D9D7BDBC44}"/>
            </c:ext>
          </c:extLst>
        </c:ser>
        <c:dLbls>
          <c:showLegendKey val="0"/>
          <c:showVal val="0"/>
          <c:showCatName val="0"/>
          <c:showSerName val="0"/>
          <c:showPercent val="0"/>
          <c:showBubbleSize val="0"/>
        </c:dLbls>
        <c:smooth val="0"/>
        <c:axId val="362083072"/>
        <c:axId val="362084992"/>
        <c:extLst>
          <c:ext xmlns:c15="http://schemas.microsoft.com/office/drawing/2012/chart" uri="{02D57815-91ED-43cb-92C2-25804820EDAC}">
            <c15:filteredLineSeries>
              <c15:ser>
                <c:idx val="6"/>
                <c:order val="1"/>
                <c:tx>
                  <c:strRef>
                    <c:extLst>
                      <c:ext uri="{02D57815-91ED-43cb-92C2-25804820EDAC}">
                        <c15:formulaRef>
                          <c15:sqref>'Trends Graphs1'!$H$20</c15:sqref>
                        </c15:formulaRef>
                      </c:ext>
                    </c:extLst>
                    <c:strCache>
                      <c:ptCount val="1"/>
                      <c:pt idx="0">
                        <c:v>% MMR Uptake</c:v>
                      </c:pt>
                    </c:strCache>
                  </c:strRef>
                </c:tx>
                <c:marker>
                  <c:symbol val="none"/>
                </c:marker>
                <c:cat>
                  <c:strRef>
                    <c:extLst>
                      <c:ext uri="{02D57815-91ED-43cb-92C2-25804820EDAC}">
                        <c15:formulaRef>
                          <c15:sqref>'Trends Graphs1'!$A$21:$A$33</c15:sqref>
                        </c15:formulaRef>
                      </c:ext>
                    </c:extLst>
                    <c:strCache>
                      <c:ptCount val="13"/>
                      <c:pt idx="0">
                        <c:v>2011-12</c:v>
                      </c:pt>
                      <c:pt idx="1">
                        <c:v>2012-13</c:v>
                      </c:pt>
                      <c:pt idx="2">
                        <c:v>2013-14</c:v>
                      </c:pt>
                      <c:pt idx="3">
                        <c:v>2014-15</c:v>
                      </c:pt>
                      <c:pt idx="4">
                        <c:v>2015-16</c:v>
                      </c:pt>
                      <c:pt idx="5">
                        <c:v>2016-17</c:v>
                      </c:pt>
                      <c:pt idx="6">
                        <c:v>2017-18</c:v>
                      </c:pt>
                      <c:pt idx="7">
                        <c:v>2018-19</c:v>
                      </c:pt>
                      <c:pt idx="8">
                        <c:v>2019-20</c:v>
                      </c:pt>
                      <c:pt idx="9">
                        <c:v>2020-21</c:v>
                      </c:pt>
                      <c:pt idx="10">
                        <c:v>2021-22</c:v>
                      </c:pt>
                      <c:pt idx="11">
                        <c:v>2022-23</c:v>
                      </c:pt>
                      <c:pt idx="12">
                        <c:v>2023-24</c:v>
                      </c:pt>
                    </c:strCache>
                  </c:strRef>
                </c:cat>
                <c:val>
                  <c:numRef>
                    <c:extLst>
                      <c:ext uri="{02D57815-91ED-43cb-92C2-25804820EDAC}">
                        <c15:formulaRef>
                          <c15:sqref>'Trends Graphs1'!$H$21:$H$33</c15:sqref>
                        </c15:formulaRef>
                      </c:ext>
                    </c:extLst>
                    <c:numCache>
                      <c:formatCode>0.0%</c:formatCode>
                      <c:ptCount val="13"/>
                      <c:pt idx="0">
                        <c:v>0.83710302229680278</c:v>
                      </c:pt>
                      <c:pt idx="1">
                        <c:v>0.89073268198520072</c:v>
                      </c:pt>
                      <c:pt idx="2">
                        <c:v>0.91315082734124575</c:v>
                      </c:pt>
                      <c:pt idx="3">
                        <c:v>0.91333840126308408</c:v>
                      </c:pt>
                      <c:pt idx="4">
                        <c:v>0.91548418857870961</c:v>
                      </c:pt>
                      <c:pt idx="5">
                        <c:v>0.91334806596611495</c:v>
                      </c:pt>
                      <c:pt idx="6">
                        <c:v>0.90728648187892902</c:v>
                      </c:pt>
                      <c:pt idx="7">
                        <c:v>0.91194288845591809</c:v>
                      </c:pt>
                      <c:pt idx="8">
                        <c:v>0.91119265477109157</c:v>
                      </c:pt>
                      <c:pt idx="9">
                        <c:v>0.87971474369459257</c:v>
                      </c:pt>
                      <c:pt idx="10">
                        <c:v>0.87494487906057583</c:v>
                      </c:pt>
                      <c:pt idx="11">
                        <c:v>0.89767031818849685</c:v>
                      </c:pt>
                      <c:pt idx="12">
                        <c:v>0.90012235388766892</c:v>
                      </c:pt>
                    </c:numCache>
                  </c:numRef>
                </c:val>
                <c:smooth val="0"/>
                <c:extLst>
                  <c:ext xmlns:c16="http://schemas.microsoft.com/office/drawing/2014/chart" uri="{C3380CC4-5D6E-409C-BE32-E72D297353CC}">
                    <c16:uniqueId val="{00000001-8EF3-49AF-B578-C0D9D7BDBC44}"/>
                  </c:ext>
                </c:extLst>
              </c15:ser>
            </c15:filteredLineSeries>
          </c:ext>
        </c:extLst>
      </c:lineChart>
      <c:catAx>
        <c:axId val="362083072"/>
        <c:scaling>
          <c:orientation val="minMax"/>
        </c:scaling>
        <c:delete val="0"/>
        <c:axPos val="b"/>
        <c:title>
          <c:tx>
            <c:rich>
              <a:bodyPr/>
              <a:lstStyle/>
              <a:p>
                <a:pPr>
                  <a:defRPr sz="1100"/>
                </a:pPr>
                <a:r>
                  <a:rPr lang="en-US" sz="1100"/>
                  <a:t>Season</a:t>
                </a:r>
              </a:p>
            </c:rich>
          </c:tx>
          <c:overlay val="0"/>
        </c:title>
        <c:numFmt formatCode="General" sourceLinked="0"/>
        <c:majorTickMark val="out"/>
        <c:minorTickMark val="none"/>
        <c:tickLblPos val="nextTo"/>
        <c:txPr>
          <a:bodyPr rot="0" vert="horz"/>
          <a:lstStyle/>
          <a:p>
            <a:pPr>
              <a:defRPr/>
            </a:pPr>
            <a:endParaRPr lang="en-US"/>
          </a:p>
        </c:txPr>
        <c:crossAx val="362084992"/>
        <c:crossesAt val="0"/>
        <c:auto val="1"/>
        <c:lblAlgn val="ctr"/>
        <c:lblOffset val="100"/>
        <c:noMultiLvlLbl val="0"/>
      </c:catAx>
      <c:valAx>
        <c:axId val="362084992"/>
        <c:scaling>
          <c:orientation val="minMax"/>
          <c:max val="1"/>
          <c:min val="0"/>
        </c:scaling>
        <c:delete val="0"/>
        <c:axPos val="l"/>
        <c:majorGridlines/>
        <c:title>
          <c:tx>
            <c:rich>
              <a:bodyPr rot="-5400000" vert="horz"/>
              <a:lstStyle/>
              <a:p>
                <a:pPr>
                  <a:defRPr sz="1100"/>
                </a:pPr>
                <a:r>
                  <a:rPr lang="en-US" sz="1100"/>
                  <a:t>% Uptake of Vaccine in Junior Infants in </a:t>
                </a:r>
                <a:r>
                  <a:rPr lang="en-US" sz="1100" b="1" i="0" u="none" strike="noStrike" baseline="0">
                    <a:effectLst/>
                  </a:rPr>
                  <a:t>HSE admin areas</a:t>
                </a:r>
                <a:endParaRPr lang="en-US" sz="1100"/>
              </a:p>
            </c:rich>
          </c:tx>
          <c:overlay val="0"/>
        </c:title>
        <c:numFmt formatCode="0%" sourceLinked="0"/>
        <c:majorTickMark val="out"/>
        <c:minorTickMark val="none"/>
        <c:tickLblPos val="nextTo"/>
        <c:crossAx val="362083072"/>
        <c:crosses val="autoZero"/>
        <c:crossBetween val="between"/>
        <c:majorUnit val="0.2"/>
      </c:valAx>
    </c:plotArea>
    <c:legend>
      <c:legendPos val="b"/>
      <c:layout>
        <c:manualLayout>
          <c:xMode val="edge"/>
          <c:yMode val="edge"/>
          <c:x val="0.44473922543811395"/>
          <c:y val="0.88850506948052799"/>
          <c:w val="0.17861801933602645"/>
          <c:h val="7.6492865422279066E-2"/>
        </c:manualLayout>
      </c:layout>
      <c:overlay val="0"/>
    </c:legend>
    <c:plotVisOnly val="1"/>
    <c:dispBlanksAs val="gap"/>
    <c:showDLblsOverMax val="0"/>
  </c:chart>
  <c:spPr>
    <a:ln>
      <a:no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3"/>
          <c:order val="0"/>
          <c:tx>
            <c:strRef>
              <c:f>'Trends Graphs1'!$E$37</c:f>
              <c:strCache>
                <c:ptCount val="1"/>
                <c:pt idx="0">
                  <c:v>% 4 in 1 Uptake</c:v>
                </c:pt>
              </c:strCache>
            </c:strRef>
          </c:tx>
          <c:spPr>
            <a:ln>
              <a:solidFill>
                <a:srgbClr val="BA1F46"/>
              </a:solidFill>
            </a:ln>
          </c:spPr>
          <c:marker>
            <c:symbol val="none"/>
          </c:marker>
          <c:cat>
            <c:strRef>
              <c:f>'Trends Graphs1'!$A$38:$A$50</c:f>
              <c:strCache>
                <c:ptCount val="13"/>
                <c:pt idx="0">
                  <c:v>2011-12</c:v>
                </c:pt>
                <c:pt idx="1">
                  <c:v>2012-13</c:v>
                </c:pt>
                <c:pt idx="2">
                  <c:v>2013-14</c:v>
                </c:pt>
                <c:pt idx="3">
                  <c:v>2014-15</c:v>
                </c:pt>
                <c:pt idx="4">
                  <c:v>2015-16</c:v>
                </c:pt>
                <c:pt idx="5">
                  <c:v>2016-17</c:v>
                </c:pt>
                <c:pt idx="6">
                  <c:v>2017-18</c:v>
                </c:pt>
                <c:pt idx="7">
                  <c:v>2018-19</c:v>
                </c:pt>
                <c:pt idx="8">
                  <c:v>2019-20</c:v>
                </c:pt>
                <c:pt idx="9">
                  <c:v>2020-21</c:v>
                </c:pt>
                <c:pt idx="10">
                  <c:v>2021-22</c:v>
                </c:pt>
                <c:pt idx="11">
                  <c:v>2022-23</c:v>
                </c:pt>
                <c:pt idx="12">
                  <c:v>2023-24</c:v>
                </c:pt>
              </c:strCache>
            </c:strRef>
          </c:cat>
          <c:val>
            <c:numRef>
              <c:f>'Trends Graphs1'!$E$38:$E$50</c:f>
              <c:numCache>
                <c:formatCode>0.0%</c:formatCode>
                <c:ptCount val="13"/>
                <c:pt idx="0">
                  <c:v>0.7379887181482202</c:v>
                </c:pt>
                <c:pt idx="1">
                  <c:v>0.67560370392785818</c:v>
                </c:pt>
                <c:pt idx="2">
                  <c:v>0.92173043260815202</c:v>
                </c:pt>
                <c:pt idx="3">
                  <c:v>0.92285934687580351</c:v>
                </c:pt>
                <c:pt idx="4">
                  <c:v>0.90416141235813363</c:v>
                </c:pt>
                <c:pt idx="5">
                  <c:v>0.92112371690977857</c:v>
                </c:pt>
                <c:pt idx="6">
                  <c:v>0.92825112107623331</c:v>
                </c:pt>
                <c:pt idx="7">
                  <c:v>0.91612021857923498</c:v>
                </c:pt>
                <c:pt idx="8">
                  <c:v>0.90814606741573034</c:v>
                </c:pt>
                <c:pt idx="9">
                  <c:v>0.8796906330564308</c:v>
                </c:pt>
                <c:pt idx="10">
                  <c:v>0.86454652532391052</c:v>
                </c:pt>
                <c:pt idx="11">
                  <c:v>0.80336458907887476</c:v>
                </c:pt>
                <c:pt idx="12">
                  <c:v>0.83435241801000559</c:v>
                </c:pt>
              </c:numCache>
            </c:numRef>
          </c:val>
          <c:smooth val="0"/>
          <c:extLst>
            <c:ext xmlns:c16="http://schemas.microsoft.com/office/drawing/2014/chart" uri="{C3380CC4-5D6E-409C-BE32-E72D297353CC}">
              <c16:uniqueId val="{00000000-E6FC-4AB5-B34E-5E0E62653205}"/>
            </c:ext>
          </c:extLst>
        </c:ser>
        <c:dLbls>
          <c:showLegendKey val="0"/>
          <c:showVal val="0"/>
          <c:showCatName val="0"/>
          <c:showSerName val="0"/>
          <c:showPercent val="0"/>
          <c:showBubbleSize val="0"/>
        </c:dLbls>
        <c:smooth val="0"/>
        <c:axId val="362083072"/>
        <c:axId val="362084992"/>
        <c:extLst>
          <c:ext xmlns:c15="http://schemas.microsoft.com/office/drawing/2012/chart" uri="{02D57815-91ED-43cb-92C2-25804820EDAC}">
            <c15:filteredLineSeries>
              <c15:ser>
                <c:idx val="6"/>
                <c:order val="1"/>
                <c:tx>
                  <c:strRef>
                    <c:extLst>
                      <c:ext uri="{02D57815-91ED-43cb-92C2-25804820EDAC}">
                        <c15:formulaRef>
                          <c15:sqref>'Trends Graphs1'!$H$37</c15:sqref>
                        </c15:formulaRef>
                      </c:ext>
                    </c:extLst>
                    <c:strCache>
                      <c:ptCount val="1"/>
                      <c:pt idx="0">
                        <c:v>% MMR Uptake</c:v>
                      </c:pt>
                    </c:strCache>
                  </c:strRef>
                </c:tx>
                <c:marker>
                  <c:symbol val="none"/>
                </c:marker>
                <c:cat>
                  <c:strRef>
                    <c:extLst>
                      <c:ext uri="{02D57815-91ED-43cb-92C2-25804820EDAC}">
                        <c15:formulaRef>
                          <c15:sqref>'Trends Graphs1'!$A$38:$A$50</c15:sqref>
                        </c15:formulaRef>
                      </c:ext>
                    </c:extLst>
                    <c:strCache>
                      <c:ptCount val="13"/>
                      <c:pt idx="0">
                        <c:v>2011-12</c:v>
                      </c:pt>
                      <c:pt idx="1">
                        <c:v>2012-13</c:v>
                      </c:pt>
                      <c:pt idx="2">
                        <c:v>2013-14</c:v>
                      </c:pt>
                      <c:pt idx="3">
                        <c:v>2014-15</c:v>
                      </c:pt>
                      <c:pt idx="4">
                        <c:v>2015-16</c:v>
                      </c:pt>
                      <c:pt idx="5">
                        <c:v>2016-17</c:v>
                      </c:pt>
                      <c:pt idx="6">
                        <c:v>2017-18</c:v>
                      </c:pt>
                      <c:pt idx="7">
                        <c:v>2018-19</c:v>
                      </c:pt>
                      <c:pt idx="8">
                        <c:v>2019-20</c:v>
                      </c:pt>
                      <c:pt idx="9">
                        <c:v>2020-21</c:v>
                      </c:pt>
                      <c:pt idx="10">
                        <c:v>2021-22</c:v>
                      </c:pt>
                      <c:pt idx="11">
                        <c:v>2022-23</c:v>
                      </c:pt>
                      <c:pt idx="12">
                        <c:v>2023-24</c:v>
                      </c:pt>
                    </c:strCache>
                  </c:strRef>
                </c:cat>
                <c:val>
                  <c:numRef>
                    <c:extLst>
                      <c:ext uri="{02D57815-91ED-43cb-92C2-25804820EDAC}">
                        <c15:formulaRef>
                          <c15:sqref>'Trends Graphs1'!$H$38:$H$50</c15:sqref>
                        </c15:formulaRef>
                      </c:ext>
                    </c:extLst>
                    <c:numCache>
                      <c:formatCode>0.0%</c:formatCode>
                      <c:ptCount val="13"/>
                      <c:pt idx="0">
                        <c:v>0.84635952283011107</c:v>
                      </c:pt>
                      <c:pt idx="1">
                        <c:v>0.83951800629878137</c:v>
                      </c:pt>
                      <c:pt idx="2">
                        <c:v>0.92723180795198801</c:v>
                      </c:pt>
                      <c:pt idx="3">
                        <c:v>0.91771663666752379</c:v>
                      </c:pt>
                      <c:pt idx="4">
                        <c:v>0.90718789407313993</c:v>
                      </c:pt>
                      <c:pt idx="5">
                        <c:v>0.91761210156672068</c:v>
                      </c:pt>
                      <c:pt idx="6">
                        <c:v>0.92482194671590601</c:v>
                      </c:pt>
                      <c:pt idx="7">
                        <c:v>0.91612021857923498</c:v>
                      </c:pt>
                      <c:pt idx="8">
                        <c:v>0.9030898876404494</c:v>
                      </c:pt>
                      <c:pt idx="9">
                        <c:v>0.88083643655113153</c:v>
                      </c:pt>
                      <c:pt idx="10">
                        <c:v>0.8633686690223793</c:v>
                      </c:pt>
                      <c:pt idx="11">
                        <c:v>0.8039161610590182</c:v>
                      </c:pt>
                      <c:pt idx="12">
                        <c:v>0.83463035019455267</c:v>
                      </c:pt>
                    </c:numCache>
                  </c:numRef>
                </c:val>
                <c:smooth val="0"/>
                <c:extLst>
                  <c:ext xmlns:c16="http://schemas.microsoft.com/office/drawing/2014/chart" uri="{C3380CC4-5D6E-409C-BE32-E72D297353CC}">
                    <c16:uniqueId val="{00000001-E6FC-4AB5-B34E-5E0E62653205}"/>
                  </c:ext>
                </c:extLst>
              </c15:ser>
            </c15:filteredLineSeries>
          </c:ext>
        </c:extLst>
      </c:lineChart>
      <c:catAx>
        <c:axId val="362083072"/>
        <c:scaling>
          <c:orientation val="minMax"/>
        </c:scaling>
        <c:delete val="0"/>
        <c:axPos val="b"/>
        <c:title>
          <c:tx>
            <c:rich>
              <a:bodyPr/>
              <a:lstStyle/>
              <a:p>
                <a:pPr>
                  <a:defRPr sz="1100"/>
                </a:pPr>
                <a:r>
                  <a:rPr lang="en-US" sz="1100"/>
                  <a:t>Season</a:t>
                </a:r>
              </a:p>
            </c:rich>
          </c:tx>
          <c:overlay val="0"/>
        </c:title>
        <c:numFmt formatCode="General" sourceLinked="0"/>
        <c:majorTickMark val="out"/>
        <c:minorTickMark val="none"/>
        <c:tickLblPos val="nextTo"/>
        <c:txPr>
          <a:bodyPr rot="0" vert="horz"/>
          <a:lstStyle/>
          <a:p>
            <a:pPr>
              <a:defRPr/>
            </a:pPr>
            <a:endParaRPr lang="en-US"/>
          </a:p>
        </c:txPr>
        <c:crossAx val="362084992"/>
        <c:crossesAt val="0"/>
        <c:auto val="1"/>
        <c:lblAlgn val="ctr"/>
        <c:lblOffset val="100"/>
        <c:noMultiLvlLbl val="0"/>
      </c:catAx>
      <c:valAx>
        <c:axId val="362084992"/>
        <c:scaling>
          <c:orientation val="minMax"/>
          <c:max val="1"/>
          <c:min val="0"/>
        </c:scaling>
        <c:delete val="0"/>
        <c:axPos val="l"/>
        <c:majorGridlines/>
        <c:title>
          <c:tx>
            <c:rich>
              <a:bodyPr rot="-5400000" vert="horz"/>
              <a:lstStyle/>
              <a:p>
                <a:pPr>
                  <a:defRPr sz="1100"/>
                </a:pPr>
                <a:r>
                  <a:rPr lang="en-US" sz="1100"/>
                  <a:t>% Uptake of Vaccine in Junior Infants in </a:t>
                </a:r>
                <a:r>
                  <a:rPr lang="en-US" sz="1100" b="1" i="0" u="none" strike="noStrike" baseline="0">
                    <a:effectLst/>
                  </a:rPr>
                  <a:t>GP admin areas</a:t>
                </a:r>
                <a:endParaRPr lang="en-US" sz="1100"/>
              </a:p>
            </c:rich>
          </c:tx>
          <c:overlay val="0"/>
        </c:title>
        <c:numFmt formatCode="0%" sourceLinked="0"/>
        <c:majorTickMark val="out"/>
        <c:minorTickMark val="none"/>
        <c:tickLblPos val="nextTo"/>
        <c:crossAx val="362083072"/>
        <c:crosses val="autoZero"/>
        <c:crossBetween val="between"/>
        <c:majorUnit val="0.2"/>
      </c:valAx>
    </c:plotArea>
    <c:legend>
      <c:legendPos val="b"/>
      <c:layout>
        <c:manualLayout>
          <c:xMode val="edge"/>
          <c:yMode val="edge"/>
          <c:x val="0.446446001567815"/>
          <c:y val="0.88850506948052799"/>
          <c:w val="0.17861801933602645"/>
          <c:h val="7.6492865422279066E-2"/>
        </c:manualLayout>
      </c:layout>
      <c:overlay val="0"/>
    </c:legend>
    <c:plotVisOnly val="1"/>
    <c:dispBlanksAs val="gap"/>
    <c:showDLblsOverMax val="0"/>
  </c:chart>
  <c:spPr>
    <a:ln>
      <a:no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6"/>
          <c:order val="1"/>
          <c:tx>
            <c:strRef>
              <c:f>'Trends Graphs1'!$H$20</c:f>
              <c:strCache>
                <c:ptCount val="1"/>
                <c:pt idx="0">
                  <c:v>% MMR Uptake</c:v>
                </c:pt>
              </c:strCache>
              <c:extLst xmlns:c15="http://schemas.microsoft.com/office/drawing/2012/chart"/>
            </c:strRef>
          </c:tx>
          <c:spPr>
            <a:ln>
              <a:solidFill>
                <a:srgbClr val="EB89A3"/>
              </a:solidFill>
            </a:ln>
          </c:spPr>
          <c:marker>
            <c:symbol val="none"/>
          </c:marker>
          <c:cat>
            <c:strRef>
              <c:f>'Trends Graphs1'!$A$21:$A$33</c:f>
              <c:strCache>
                <c:ptCount val="13"/>
                <c:pt idx="0">
                  <c:v>2011-12</c:v>
                </c:pt>
                <c:pt idx="1">
                  <c:v>2012-13</c:v>
                </c:pt>
                <c:pt idx="2">
                  <c:v>2013-14</c:v>
                </c:pt>
                <c:pt idx="3">
                  <c:v>2014-15</c:v>
                </c:pt>
                <c:pt idx="4">
                  <c:v>2015-16</c:v>
                </c:pt>
                <c:pt idx="5">
                  <c:v>2016-17</c:v>
                </c:pt>
                <c:pt idx="6">
                  <c:v>2017-18</c:v>
                </c:pt>
                <c:pt idx="7">
                  <c:v>2018-19</c:v>
                </c:pt>
                <c:pt idx="8">
                  <c:v>2019-20</c:v>
                </c:pt>
                <c:pt idx="9">
                  <c:v>2020-21</c:v>
                </c:pt>
                <c:pt idx="10">
                  <c:v>2021-22</c:v>
                </c:pt>
                <c:pt idx="11">
                  <c:v>2022-23</c:v>
                </c:pt>
                <c:pt idx="12">
                  <c:v>2023-24</c:v>
                </c:pt>
              </c:strCache>
              <c:extLst xmlns:c15="http://schemas.microsoft.com/office/drawing/2012/chart"/>
            </c:strRef>
          </c:cat>
          <c:val>
            <c:numRef>
              <c:f>'Trends Graphs1'!$H$21:$H$33</c:f>
              <c:numCache>
                <c:formatCode>0.0%</c:formatCode>
                <c:ptCount val="13"/>
                <c:pt idx="0">
                  <c:v>0.83710302229680278</c:v>
                </c:pt>
                <c:pt idx="1">
                  <c:v>0.89073268198520072</c:v>
                </c:pt>
                <c:pt idx="2">
                  <c:v>0.91315082734124575</c:v>
                </c:pt>
                <c:pt idx="3">
                  <c:v>0.91333840126308408</c:v>
                </c:pt>
                <c:pt idx="4">
                  <c:v>0.91548418857870961</c:v>
                </c:pt>
                <c:pt idx="5">
                  <c:v>0.91334806596611495</c:v>
                </c:pt>
                <c:pt idx="6">
                  <c:v>0.90728648187892902</c:v>
                </c:pt>
                <c:pt idx="7">
                  <c:v>0.91194288845591809</c:v>
                </c:pt>
                <c:pt idx="8">
                  <c:v>0.91119265477109157</c:v>
                </c:pt>
                <c:pt idx="9">
                  <c:v>0.87971474369459257</c:v>
                </c:pt>
                <c:pt idx="10">
                  <c:v>0.87494487906057583</c:v>
                </c:pt>
                <c:pt idx="11">
                  <c:v>0.89767031818849685</c:v>
                </c:pt>
                <c:pt idx="12">
                  <c:v>0.90012235388766892</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0-7172-49B8-8CB8-F0FB8BA35CE0}"/>
            </c:ext>
          </c:extLst>
        </c:ser>
        <c:dLbls>
          <c:showLegendKey val="0"/>
          <c:showVal val="0"/>
          <c:showCatName val="0"/>
          <c:showSerName val="0"/>
          <c:showPercent val="0"/>
          <c:showBubbleSize val="0"/>
        </c:dLbls>
        <c:smooth val="0"/>
        <c:axId val="362083072"/>
        <c:axId val="362084992"/>
        <c:extLst>
          <c:ext xmlns:c15="http://schemas.microsoft.com/office/drawing/2012/chart" uri="{02D57815-91ED-43cb-92C2-25804820EDAC}">
            <c15:filteredLineSeries>
              <c15:ser>
                <c:idx val="3"/>
                <c:order val="0"/>
                <c:tx>
                  <c:strRef>
                    <c:extLst>
                      <c:ext uri="{02D57815-91ED-43cb-92C2-25804820EDAC}">
                        <c15:formulaRef>
                          <c15:sqref>'Trends Graphs1'!$E$20</c15:sqref>
                        </c15:formulaRef>
                      </c:ext>
                    </c:extLst>
                    <c:strCache>
                      <c:ptCount val="1"/>
                      <c:pt idx="0">
                        <c:v>% 4 in 1 Uptake</c:v>
                      </c:pt>
                    </c:strCache>
                  </c:strRef>
                </c:tx>
                <c:spPr>
                  <a:ln>
                    <a:solidFill>
                      <a:srgbClr val="BA1F46"/>
                    </a:solidFill>
                  </a:ln>
                </c:spPr>
                <c:marker>
                  <c:symbol val="none"/>
                </c:marker>
                <c:cat>
                  <c:strRef>
                    <c:extLst>
                      <c:ext uri="{02D57815-91ED-43cb-92C2-25804820EDAC}">
                        <c15:formulaRef>
                          <c15:sqref>'Trends Graphs1'!$A$21:$A$33</c15:sqref>
                        </c15:formulaRef>
                      </c:ext>
                    </c:extLst>
                    <c:strCache>
                      <c:ptCount val="13"/>
                      <c:pt idx="0">
                        <c:v>2011-12</c:v>
                      </c:pt>
                      <c:pt idx="1">
                        <c:v>2012-13</c:v>
                      </c:pt>
                      <c:pt idx="2">
                        <c:v>2013-14</c:v>
                      </c:pt>
                      <c:pt idx="3">
                        <c:v>2014-15</c:v>
                      </c:pt>
                      <c:pt idx="4">
                        <c:v>2015-16</c:v>
                      </c:pt>
                      <c:pt idx="5">
                        <c:v>2016-17</c:v>
                      </c:pt>
                      <c:pt idx="6">
                        <c:v>2017-18</c:v>
                      </c:pt>
                      <c:pt idx="7">
                        <c:v>2018-19</c:v>
                      </c:pt>
                      <c:pt idx="8">
                        <c:v>2019-20</c:v>
                      </c:pt>
                      <c:pt idx="9">
                        <c:v>2020-21</c:v>
                      </c:pt>
                      <c:pt idx="10">
                        <c:v>2021-22</c:v>
                      </c:pt>
                      <c:pt idx="11">
                        <c:v>2022-23</c:v>
                      </c:pt>
                      <c:pt idx="12">
                        <c:v>2023-24</c:v>
                      </c:pt>
                    </c:strCache>
                  </c:strRef>
                </c:cat>
                <c:val>
                  <c:numRef>
                    <c:extLst>
                      <c:ext uri="{02D57815-91ED-43cb-92C2-25804820EDAC}">
                        <c15:formulaRef>
                          <c15:sqref>'Trends Graphs1'!$E$21:$E$33</c15:sqref>
                        </c15:formulaRef>
                      </c:ext>
                    </c:extLst>
                    <c:numCache>
                      <c:formatCode>0.0%</c:formatCode>
                      <c:ptCount val="13"/>
                      <c:pt idx="0">
                        <c:v>0.86247759410475999</c:v>
                      </c:pt>
                      <c:pt idx="1">
                        <c:v>0.90417506908656364</c:v>
                      </c:pt>
                      <c:pt idx="2">
                        <c:v>0.9151866932339946</c:v>
                      </c:pt>
                      <c:pt idx="3">
                        <c:v>0.91467122767008746</c:v>
                      </c:pt>
                      <c:pt idx="4">
                        <c:v>0.91872274459238223</c:v>
                      </c:pt>
                      <c:pt idx="5">
                        <c:v>0.91644747021507045</c:v>
                      </c:pt>
                      <c:pt idx="6">
                        <c:v>0.9108093311840384</c:v>
                      </c:pt>
                      <c:pt idx="7">
                        <c:v>0.91389125669751581</c:v>
                      </c:pt>
                      <c:pt idx="8">
                        <c:v>0.91520859253193065</c:v>
                      </c:pt>
                      <c:pt idx="9">
                        <c:v>0.88254440773332465</c:v>
                      </c:pt>
                      <c:pt idx="10">
                        <c:v>0.870061572130853</c:v>
                      </c:pt>
                      <c:pt idx="11">
                        <c:v>0.90028243514603357</c:v>
                      </c:pt>
                      <c:pt idx="12">
                        <c:v>0.90511707423361221</c:v>
                      </c:pt>
                    </c:numCache>
                  </c:numRef>
                </c:val>
                <c:smooth val="0"/>
                <c:extLst>
                  <c:ext xmlns:c16="http://schemas.microsoft.com/office/drawing/2014/chart" uri="{C3380CC4-5D6E-409C-BE32-E72D297353CC}">
                    <c16:uniqueId val="{00000001-7172-49B8-8CB8-F0FB8BA35CE0}"/>
                  </c:ext>
                </c:extLst>
              </c15:ser>
            </c15:filteredLineSeries>
          </c:ext>
        </c:extLst>
      </c:lineChart>
      <c:catAx>
        <c:axId val="362083072"/>
        <c:scaling>
          <c:orientation val="minMax"/>
        </c:scaling>
        <c:delete val="0"/>
        <c:axPos val="b"/>
        <c:title>
          <c:tx>
            <c:rich>
              <a:bodyPr/>
              <a:lstStyle/>
              <a:p>
                <a:pPr>
                  <a:defRPr sz="1100"/>
                </a:pPr>
                <a:r>
                  <a:rPr lang="en-US" sz="1100"/>
                  <a:t>Season</a:t>
                </a:r>
              </a:p>
            </c:rich>
          </c:tx>
          <c:overlay val="0"/>
        </c:title>
        <c:numFmt formatCode="General" sourceLinked="0"/>
        <c:majorTickMark val="out"/>
        <c:minorTickMark val="none"/>
        <c:tickLblPos val="nextTo"/>
        <c:txPr>
          <a:bodyPr rot="0" vert="horz"/>
          <a:lstStyle/>
          <a:p>
            <a:pPr>
              <a:defRPr/>
            </a:pPr>
            <a:endParaRPr lang="en-US"/>
          </a:p>
        </c:txPr>
        <c:crossAx val="362084992"/>
        <c:crossesAt val="0"/>
        <c:auto val="1"/>
        <c:lblAlgn val="ctr"/>
        <c:lblOffset val="100"/>
        <c:noMultiLvlLbl val="0"/>
      </c:catAx>
      <c:valAx>
        <c:axId val="362084992"/>
        <c:scaling>
          <c:orientation val="minMax"/>
          <c:max val="1"/>
          <c:min val="0"/>
        </c:scaling>
        <c:delete val="0"/>
        <c:axPos val="l"/>
        <c:majorGridlines/>
        <c:title>
          <c:tx>
            <c:rich>
              <a:bodyPr rot="-5400000" vert="horz"/>
              <a:lstStyle/>
              <a:p>
                <a:pPr>
                  <a:defRPr sz="1100"/>
                </a:pPr>
                <a:r>
                  <a:rPr lang="en-US" sz="1100"/>
                  <a:t>% Uptake of Vaccine in Junior Infants in </a:t>
                </a:r>
                <a:r>
                  <a:rPr lang="en-US" sz="1100" b="1" i="0" u="none" strike="noStrike" baseline="0">
                    <a:effectLst/>
                  </a:rPr>
                  <a:t>HSE admin areas</a:t>
                </a:r>
                <a:endParaRPr lang="en-US" sz="1100"/>
              </a:p>
            </c:rich>
          </c:tx>
          <c:overlay val="0"/>
        </c:title>
        <c:numFmt formatCode="0%" sourceLinked="0"/>
        <c:majorTickMark val="out"/>
        <c:minorTickMark val="none"/>
        <c:tickLblPos val="nextTo"/>
        <c:crossAx val="362083072"/>
        <c:crosses val="autoZero"/>
        <c:crossBetween val="between"/>
        <c:majorUnit val="0.2"/>
      </c:valAx>
    </c:plotArea>
    <c:legend>
      <c:legendPos val="b"/>
      <c:layout>
        <c:manualLayout>
          <c:xMode val="edge"/>
          <c:yMode val="edge"/>
          <c:x val="0.44473922543811395"/>
          <c:y val="0.88850506948052799"/>
          <c:w val="0.17861801933602645"/>
          <c:h val="7.6492865422279066E-2"/>
        </c:manualLayout>
      </c:layout>
      <c:overlay val="0"/>
    </c:legend>
    <c:plotVisOnly val="1"/>
    <c:dispBlanksAs val="gap"/>
    <c:showDLblsOverMax val="0"/>
  </c:chart>
  <c:spPr>
    <a:ln>
      <a:noFill/>
    </a:ln>
  </c:sp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6"/>
          <c:order val="1"/>
          <c:tx>
            <c:strRef>
              <c:f>'Trends Graphs1'!$H$37</c:f>
              <c:strCache>
                <c:ptCount val="1"/>
                <c:pt idx="0">
                  <c:v>% MMR Uptake</c:v>
                </c:pt>
              </c:strCache>
              <c:extLst xmlns:c15="http://schemas.microsoft.com/office/drawing/2012/chart"/>
            </c:strRef>
          </c:tx>
          <c:spPr>
            <a:ln>
              <a:solidFill>
                <a:srgbClr val="EB89A3"/>
              </a:solidFill>
            </a:ln>
          </c:spPr>
          <c:marker>
            <c:symbol val="none"/>
          </c:marker>
          <c:cat>
            <c:strRef>
              <c:f>'Trends Graphs1'!$A$38:$A$50</c:f>
              <c:strCache>
                <c:ptCount val="13"/>
                <c:pt idx="0">
                  <c:v>2011-12</c:v>
                </c:pt>
                <c:pt idx="1">
                  <c:v>2012-13</c:v>
                </c:pt>
                <c:pt idx="2">
                  <c:v>2013-14</c:v>
                </c:pt>
                <c:pt idx="3">
                  <c:v>2014-15</c:v>
                </c:pt>
                <c:pt idx="4">
                  <c:v>2015-16</c:v>
                </c:pt>
                <c:pt idx="5">
                  <c:v>2016-17</c:v>
                </c:pt>
                <c:pt idx="6">
                  <c:v>2017-18</c:v>
                </c:pt>
                <c:pt idx="7">
                  <c:v>2018-19</c:v>
                </c:pt>
                <c:pt idx="8">
                  <c:v>2019-20</c:v>
                </c:pt>
                <c:pt idx="9">
                  <c:v>2020-21</c:v>
                </c:pt>
                <c:pt idx="10">
                  <c:v>2021-22</c:v>
                </c:pt>
                <c:pt idx="11">
                  <c:v>2022-23</c:v>
                </c:pt>
                <c:pt idx="12">
                  <c:v>2023-24</c:v>
                </c:pt>
              </c:strCache>
              <c:extLst xmlns:c15="http://schemas.microsoft.com/office/drawing/2012/chart"/>
            </c:strRef>
          </c:cat>
          <c:val>
            <c:numRef>
              <c:f>'Trends Graphs1'!$H$38:$H$50</c:f>
              <c:numCache>
                <c:formatCode>0.0%</c:formatCode>
                <c:ptCount val="13"/>
                <c:pt idx="0">
                  <c:v>0.84635952283011107</c:v>
                </c:pt>
                <c:pt idx="1">
                  <c:v>0.83951800629878137</c:v>
                </c:pt>
                <c:pt idx="2">
                  <c:v>0.92723180795198801</c:v>
                </c:pt>
                <c:pt idx="3">
                  <c:v>0.91771663666752379</c:v>
                </c:pt>
                <c:pt idx="4">
                  <c:v>0.90718789407313993</c:v>
                </c:pt>
                <c:pt idx="5">
                  <c:v>0.91761210156672068</c:v>
                </c:pt>
                <c:pt idx="6">
                  <c:v>0.92482194671590601</c:v>
                </c:pt>
                <c:pt idx="7">
                  <c:v>0.91612021857923498</c:v>
                </c:pt>
                <c:pt idx="8">
                  <c:v>0.9030898876404494</c:v>
                </c:pt>
                <c:pt idx="9">
                  <c:v>0.88083643655113153</c:v>
                </c:pt>
                <c:pt idx="10">
                  <c:v>0.8633686690223793</c:v>
                </c:pt>
                <c:pt idx="11">
                  <c:v>0.8039161610590182</c:v>
                </c:pt>
                <c:pt idx="12">
                  <c:v>0.83463035019455267</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0-545C-4C96-BEDF-7E4EC2D618A9}"/>
            </c:ext>
          </c:extLst>
        </c:ser>
        <c:dLbls>
          <c:showLegendKey val="0"/>
          <c:showVal val="0"/>
          <c:showCatName val="0"/>
          <c:showSerName val="0"/>
          <c:showPercent val="0"/>
          <c:showBubbleSize val="0"/>
        </c:dLbls>
        <c:smooth val="0"/>
        <c:axId val="362083072"/>
        <c:axId val="362084992"/>
        <c:extLst>
          <c:ext xmlns:c15="http://schemas.microsoft.com/office/drawing/2012/chart" uri="{02D57815-91ED-43cb-92C2-25804820EDAC}">
            <c15:filteredLineSeries>
              <c15:ser>
                <c:idx val="3"/>
                <c:order val="0"/>
                <c:tx>
                  <c:strRef>
                    <c:extLst>
                      <c:ext uri="{02D57815-91ED-43cb-92C2-25804820EDAC}">
                        <c15:formulaRef>
                          <c15:sqref>'Trends Graphs1'!$E$37</c15:sqref>
                        </c15:formulaRef>
                      </c:ext>
                    </c:extLst>
                    <c:strCache>
                      <c:ptCount val="1"/>
                      <c:pt idx="0">
                        <c:v>% 4 in 1 Uptake</c:v>
                      </c:pt>
                    </c:strCache>
                  </c:strRef>
                </c:tx>
                <c:spPr>
                  <a:ln>
                    <a:solidFill>
                      <a:srgbClr val="BA1F46"/>
                    </a:solidFill>
                  </a:ln>
                </c:spPr>
                <c:marker>
                  <c:symbol val="none"/>
                </c:marker>
                <c:cat>
                  <c:strRef>
                    <c:extLst>
                      <c:ext uri="{02D57815-91ED-43cb-92C2-25804820EDAC}">
                        <c15:formulaRef>
                          <c15:sqref>'Trends Graphs1'!$A$38:$A$50</c15:sqref>
                        </c15:formulaRef>
                      </c:ext>
                    </c:extLst>
                    <c:strCache>
                      <c:ptCount val="13"/>
                      <c:pt idx="0">
                        <c:v>2011-12</c:v>
                      </c:pt>
                      <c:pt idx="1">
                        <c:v>2012-13</c:v>
                      </c:pt>
                      <c:pt idx="2">
                        <c:v>2013-14</c:v>
                      </c:pt>
                      <c:pt idx="3">
                        <c:v>2014-15</c:v>
                      </c:pt>
                      <c:pt idx="4">
                        <c:v>2015-16</c:v>
                      </c:pt>
                      <c:pt idx="5">
                        <c:v>2016-17</c:v>
                      </c:pt>
                      <c:pt idx="6">
                        <c:v>2017-18</c:v>
                      </c:pt>
                      <c:pt idx="7">
                        <c:v>2018-19</c:v>
                      </c:pt>
                      <c:pt idx="8">
                        <c:v>2019-20</c:v>
                      </c:pt>
                      <c:pt idx="9">
                        <c:v>2020-21</c:v>
                      </c:pt>
                      <c:pt idx="10">
                        <c:v>2021-22</c:v>
                      </c:pt>
                      <c:pt idx="11">
                        <c:v>2022-23</c:v>
                      </c:pt>
                      <c:pt idx="12">
                        <c:v>2023-24</c:v>
                      </c:pt>
                    </c:strCache>
                  </c:strRef>
                </c:cat>
                <c:val>
                  <c:numRef>
                    <c:extLst>
                      <c:ext uri="{02D57815-91ED-43cb-92C2-25804820EDAC}">
                        <c15:formulaRef>
                          <c15:sqref>'Trends Graphs1'!$E$38:$E$50</c15:sqref>
                        </c15:formulaRef>
                      </c:ext>
                    </c:extLst>
                    <c:numCache>
                      <c:formatCode>0.0%</c:formatCode>
                      <c:ptCount val="13"/>
                      <c:pt idx="0">
                        <c:v>0.7379887181482202</c:v>
                      </c:pt>
                      <c:pt idx="1">
                        <c:v>0.67560370392785818</c:v>
                      </c:pt>
                      <c:pt idx="2">
                        <c:v>0.92173043260815202</c:v>
                      </c:pt>
                      <c:pt idx="3">
                        <c:v>0.92285934687580351</c:v>
                      </c:pt>
                      <c:pt idx="4">
                        <c:v>0.90416141235813363</c:v>
                      </c:pt>
                      <c:pt idx="5">
                        <c:v>0.92112371690977857</c:v>
                      </c:pt>
                      <c:pt idx="6">
                        <c:v>0.92825112107623331</c:v>
                      </c:pt>
                      <c:pt idx="7">
                        <c:v>0.91612021857923498</c:v>
                      </c:pt>
                      <c:pt idx="8">
                        <c:v>0.90814606741573034</c:v>
                      </c:pt>
                      <c:pt idx="9">
                        <c:v>0.8796906330564308</c:v>
                      </c:pt>
                      <c:pt idx="10">
                        <c:v>0.86454652532391052</c:v>
                      </c:pt>
                      <c:pt idx="11">
                        <c:v>0.80336458907887476</c:v>
                      </c:pt>
                      <c:pt idx="12">
                        <c:v>0.83435241801000559</c:v>
                      </c:pt>
                    </c:numCache>
                  </c:numRef>
                </c:val>
                <c:smooth val="0"/>
                <c:extLst>
                  <c:ext xmlns:c16="http://schemas.microsoft.com/office/drawing/2014/chart" uri="{C3380CC4-5D6E-409C-BE32-E72D297353CC}">
                    <c16:uniqueId val="{00000001-545C-4C96-BEDF-7E4EC2D618A9}"/>
                  </c:ext>
                </c:extLst>
              </c15:ser>
            </c15:filteredLineSeries>
          </c:ext>
        </c:extLst>
      </c:lineChart>
      <c:catAx>
        <c:axId val="362083072"/>
        <c:scaling>
          <c:orientation val="minMax"/>
        </c:scaling>
        <c:delete val="0"/>
        <c:axPos val="b"/>
        <c:title>
          <c:tx>
            <c:rich>
              <a:bodyPr/>
              <a:lstStyle/>
              <a:p>
                <a:pPr>
                  <a:defRPr sz="1100"/>
                </a:pPr>
                <a:r>
                  <a:rPr lang="en-US" sz="1100"/>
                  <a:t>Season</a:t>
                </a:r>
              </a:p>
            </c:rich>
          </c:tx>
          <c:overlay val="0"/>
        </c:title>
        <c:numFmt formatCode="General" sourceLinked="0"/>
        <c:majorTickMark val="out"/>
        <c:minorTickMark val="none"/>
        <c:tickLblPos val="nextTo"/>
        <c:txPr>
          <a:bodyPr rot="0" vert="horz"/>
          <a:lstStyle/>
          <a:p>
            <a:pPr>
              <a:defRPr/>
            </a:pPr>
            <a:endParaRPr lang="en-US"/>
          </a:p>
        </c:txPr>
        <c:crossAx val="362084992"/>
        <c:crossesAt val="0"/>
        <c:auto val="1"/>
        <c:lblAlgn val="ctr"/>
        <c:lblOffset val="100"/>
        <c:noMultiLvlLbl val="0"/>
      </c:catAx>
      <c:valAx>
        <c:axId val="362084992"/>
        <c:scaling>
          <c:orientation val="minMax"/>
          <c:max val="1"/>
          <c:min val="0"/>
        </c:scaling>
        <c:delete val="0"/>
        <c:axPos val="l"/>
        <c:majorGridlines/>
        <c:title>
          <c:tx>
            <c:rich>
              <a:bodyPr rot="-5400000" vert="horz"/>
              <a:lstStyle/>
              <a:p>
                <a:pPr>
                  <a:defRPr sz="1100"/>
                </a:pPr>
                <a:r>
                  <a:rPr lang="en-US" sz="1100"/>
                  <a:t>% Uptake of Vaccine in Junior Infants in </a:t>
                </a:r>
                <a:r>
                  <a:rPr lang="en-US" sz="1100" b="1" i="0" u="none" strike="noStrike" baseline="0">
                    <a:effectLst/>
                  </a:rPr>
                  <a:t>GP admin areas</a:t>
                </a:r>
                <a:endParaRPr lang="en-US" sz="1100"/>
              </a:p>
            </c:rich>
          </c:tx>
          <c:overlay val="0"/>
        </c:title>
        <c:numFmt formatCode="0%" sourceLinked="0"/>
        <c:majorTickMark val="out"/>
        <c:minorTickMark val="none"/>
        <c:tickLblPos val="nextTo"/>
        <c:crossAx val="362083072"/>
        <c:crosses val="autoZero"/>
        <c:crossBetween val="between"/>
        <c:majorUnit val="0.2"/>
      </c:valAx>
    </c:plotArea>
    <c:legend>
      <c:legendPos val="b"/>
      <c:layout>
        <c:manualLayout>
          <c:xMode val="edge"/>
          <c:yMode val="edge"/>
          <c:x val="0.446446001567815"/>
          <c:y val="0.88850506948052799"/>
          <c:w val="0.17861801933602645"/>
          <c:h val="7.6492865422279066E-2"/>
        </c:manualLayout>
      </c:layout>
      <c:overlay val="0"/>
    </c:legend>
    <c:plotVisOnly val="1"/>
    <c:dispBlanksAs val="gap"/>
    <c:showDLblsOverMax val="0"/>
  </c:chart>
  <c:spPr>
    <a:ln>
      <a:noFill/>
    </a:ln>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0.1329</cdr:x>
      <cdr:y>0.07622</cdr:y>
    </cdr:from>
    <cdr:to>
      <cdr:x>0.98947</cdr:x>
      <cdr:y>0.07622</cdr:y>
    </cdr:to>
    <cdr:cxnSp macro="">
      <cdr:nvCxnSpPr>
        <cdr:cNvPr id="3" name="Straight Connector 2">
          <a:extLst xmlns:a="http://schemas.openxmlformats.org/drawingml/2006/main">
            <a:ext uri="{FF2B5EF4-FFF2-40B4-BE49-F238E27FC236}">
              <a16:creationId xmlns:a16="http://schemas.microsoft.com/office/drawing/2014/main" id="{82FA8525-AEA8-43D2-BC15-80C5A47E6570}"/>
            </a:ext>
          </a:extLst>
        </cdr:cNvPr>
        <cdr:cNvCxnSpPr/>
      </cdr:nvCxnSpPr>
      <cdr:spPr>
        <a:xfrm xmlns:a="http://schemas.openxmlformats.org/drawingml/2006/main" flipV="1">
          <a:off x="962032" y="238125"/>
          <a:ext cx="6200768" cy="5"/>
        </a:xfrm>
        <a:prstGeom xmlns:a="http://schemas.openxmlformats.org/drawingml/2006/main" prst="line">
          <a:avLst/>
        </a:prstGeom>
        <a:ln xmlns:a="http://schemas.openxmlformats.org/drawingml/2006/main" w="25400">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0.1261</cdr:x>
      <cdr:y>0.07044</cdr:y>
    </cdr:from>
    <cdr:to>
      <cdr:x>0.32906</cdr:x>
      <cdr:y>0.12295</cdr:y>
    </cdr:to>
    <cdr:sp macro="" textlink="">
      <cdr:nvSpPr>
        <cdr:cNvPr id="6" name="TextBox 5"/>
        <cdr:cNvSpPr txBox="1"/>
      </cdr:nvSpPr>
      <cdr:spPr>
        <a:xfrm xmlns:a="http://schemas.openxmlformats.org/drawingml/2006/main">
          <a:off x="938541" y="209334"/>
          <a:ext cx="1510598" cy="15604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IE" sz="800" dirty="0"/>
            <a:t>95% target</a:t>
          </a:r>
        </a:p>
      </cdr:txBody>
    </cdr:sp>
  </cdr:relSizeAnchor>
  <cdr:relSizeAnchor xmlns:cdr="http://schemas.openxmlformats.org/drawingml/2006/chartDrawing">
    <cdr:from>
      <cdr:x>0.22656</cdr:x>
      <cdr:y>0.07697</cdr:y>
    </cdr:from>
    <cdr:to>
      <cdr:x>0.28153</cdr:x>
      <cdr:y>0.0978</cdr:y>
    </cdr:to>
    <cdr:cxnSp macro="">
      <cdr:nvCxnSpPr>
        <cdr:cNvPr id="8" name="Straight Arrow Connector 7">
          <a:extLst xmlns:a="http://schemas.openxmlformats.org/drawingml/2006/main">
            <a:ext uri="{FF2B5EF4-FFF2-40B4-BE49-F238E27FC236}">
              <a16:creationId xmlns:a16="http://schemas.microsoft.com/office/drawing/2014/main" id="{8DA904C5-3B49-4622-BC81-A3E9A3A4721E}"/>
            </a:ext>
          </a:extLst>
        </cdr:cNvPr>
        <cdr:cNvCxnSpPr/>
      </cdr:nvCxnSpPr>
      <cdr:spPr>
        <a:xfrm xmlns:a="http://schemas.openxmlformats.org/drawingml/2006/main" flipV="1">
          <a:off x="1686236" y="228729"/>
          <a:ext cx="409133" cy="61902"/>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0.1329</cdr:x>
      <cdr:y>0.07622</cdr:y>
    </cdr:from>
    <cdr:to>
      <cdr:x>0.98947</cdr:x>
      <cdr:y>0.07622</cdr:y>
    </cdr:to>
    <cdr:cxnSp macro="">
      <cdr:nvCxnSpPr>
        <cdr:cNvPr id="3" name="Straight Connector 2">
          <a:extLst xmlns:a="http://schemas.openxmlformats.org/drawingml/2006/main">
            <a:ext uri="{FF2B5EF4-FFF2-40B4-BE49-F238E27FC236}">
              <a16:creationId xmlns:a16="http://schemas.microsoft.com/office/drawing/2014/main" id="{82FA8525-AEA8-43D2-BC15-80C5A47E6570}"/>
            </a:ext>
          </a:extLst>
        </cdr:cNvPr>
        <cdr:cNvCxnSpPr/>
      </cdr:nvCxnSpPr>
      <cdr:spPr>
        <a:xfrm xmlns:a="http://schemas.openxmlformats.org/drawingml/2006/main" flipV="1">
          <a:off x="962032" y="238125"/>
          <a:ext cx="6200768" cy="5"/>
        </a:xfrm>
        <a:prstGeom xmlns:a="http://schemas.openxmlformats.org/drawingml/2006/main" prst="line">
          <a:avLst/>
        </a:prstGeom>
        <a:ln xmlns:a="http://schemas.openxmlformats.org/drawingml/2006/main" w="25400">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0.1261</cdr:x>
      <cdr:y>0.07044</cdr:y>
    </cdr:from>
    <cdr:to>
      <cdr:x>0.32906</cdr:x>
      <cdr:y>0.12295</cdr:y>
    </cdr:to>
    <cdr:sp macro="" textlink="">
      <cdr:nvSpPr>
        <cdr:cNvPr id="6" name="TextBox 5"/>
        <cdr:cNvSpPr txBox="1"/>
      </cdr:nvSpPr>
      <cdr:spPr>
        <a:xfrm xmlns:a="http://schemas.openxmlformats.org/drawingml/2006/main">
          <a:off x="938283" y="211487"/>
          <a:ext cx="1510210" cy="1576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IE" sz="800" dirty="0"/>
            <a:t>95% target</a:t>
          </a:r>
        </a:p>
      </cdr:txBody>
    </cdr:sp>
  </cdr:relSizeAnchor>
  <cdr:relSizeAnchor xmlns:cdr="http://schemas.openxmlformats.org/drawingml/2006/chartDrawing">
    <cdr:from>
      <cdr:x>0.21948</cdr:x>
      <cdr:y>0.07953</cdr:y>
    </cdr:from>
    <cdr:to>
      <cdr:x>0.27445</cdr:x>
      <cdr:y>0.10036</cdr:y>
    </cdr:to>
    <cdr:cxnSp macro="">
      <cdr:nvCxnSpPr>
        <cdr:cNvPr id="8" name="Straight Arrow Connector 7">
          <a:extLst xmlns:a="http://schemas.openxmlformats.org/drawingml/2006/main">
            <a:ext uri="{FF2B5EF4-FFF2-40B4-BE49-F238E27FC236}">
              <a16:creationId xmlns:a16="http://schemas.microsoft.com/office/drawing/2014/main" id="{8DA904C5-3B49-4622-BC81-A3E9A3A4721E}"/>
            </a:ext>
          </a:extLst>
        </cdr:cNvPr>
        <cdr:cNvCxnSpPr/>
      </cdr:nvCxnSpPr>
      <cdr:spPr>
        <a:xfrm xmlns:a="http://schemas.openxmlformats.org/drawingml/2006/main" flipV="1">
          <a:off x="1633135" y="238758"/>
          <a:ext cx="409028" cy="62537"/>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0.1329</cdr:x>
      <cdr:y>0.07622</cdr:y>
    </cdr:from>
    <cdr:to>
      <cdr:x>0.98947</cdr:x>
      <cdr:y>0.07622</cdr:y>
    </cdr:to>
    <cdr:cxnSp macro="">
      <cdr:nvCxnSpPr>
        <cdr:cNvPr id="3" name="Straight Connector 2">
          <a:extLst xmlns:a="http://schemas.openxmlformats.org/drawingml/2006/main">
            <a:ext uri="{FF2B5EF4-FFF2-40B4-BE49-F238E27FC236}">
              <a16:creationId xmlns:a16="http://schemas.microsoft.com/office/drawing/2014/main" id="{82FA8525-AEA8-43D2-BC15-80C5A47E6570}"/>
            </a:ext>
          </a:extLst>
        </cdr:cNvPr>
        <cdr:cNvCxnSpPr/>
      </cdr:nvCxnSpPr>
      <cdr:spPr>
        <a:xfrm xmlns:a="http://schemas.openxmlformats.org/drawingml/2006/main" flipV="1">
          <a:off x="962032" y="238125"/>
          <a:ext cx="6200768" cy="5"/>
        </a:xfrm>
        <a:prstGeom xmlns:a="http://schemas.openxmlformats.org/drawingml/2006/main" prst="line">
          <a:avLst/>
        </a:prstGeom>
        <a:ln xmlns:a="http://schemas.openxmlformats.org/drawingml/2006/main" w="25400">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0.13429</cdr:x>
      <cdr:y>0.1212</cdr:y>
    </cdr:from>
    <cdr:to>
      <cdr:x>0.33725</cdr:x>
      <cdr:y>0.17371</cdr:y>
    </cdr:to>
    <cdr:sp macro="" textlink="">
      <cdr:nvSpPr>
        <cdr:cNvPr id="6" name="TextBox 5"/>
        <cdr:cNvSpPr txBox="1"/>
      </cdr:nvSpPr>
      <cdr:spPr>
        <a:xfrm xmlns:a="http://schemas.openxmlformats.org/drawingml/2006/main">
          <a:off x="999243" y="363887"/>
          <a:ext cx="1510210" cy="1576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IE" sz="800" dirty="0"/>
            <a:t>95% target</a:t>
          </a:r>
        </a:p>
      </cdr:txBody>
    </cdr:sp>
  </cdr:relSizeAnchor>
  <cdr:relSizeAnchor xmlns:cdr="http://schemas.openxmlformats.org/drawingml/2006/chartDrawing">
    <cdr:from>
      <cdr:x>0.14235</cdr:x>
      <cdr:y>0.0846</cdr:y>
    </cdr:from>
    <cdr:to>
      <cdr:x>0.21812</cdr:x>
      <cdr:y>0.15228</cdr:y>
    </cdr:to>
    <cdr:cxnSp macro="">
      <cdr:nvCxnSpPr>
        <cdr:cNvPr id="8" name="Straight Arrow Connector 7">
          <a:extLst xmlns:a="http://schemas.openxmlformats.org/drawingml/2006/main">
            <a:ext uri="{FF2B5EF4-FFF2-40B4-BE49-F238E27FC236}">
              <a16:creationId xmlns:a16="http://schemas.microsoft.com/office/drawing/2014/main" id="{8DA904C5-3B49-4622-BC81-A3E9A3A4721E}"/>
            </a:ext>
          </a:extLst>
        </cdr:cNvPr>
        <cdr:cNvCxnSpPr/>
      </cdr:nvCxnSpPr>
      <cdr:spPr>
        <a:xfrm xmlns:a="http://schemas.openxmlformats.org/drawingml/2006/main" flipV="1">
          <a:off x="1059180" y="253993"/>
          <a:ext cx="563848" cy="203207"/>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0.1329</cdr:x>
      <cdr:y>0.07622</cdr:y>
    </cdr:from>
    <cdr:to>
      <cdr:x>0.98947</cdr:x>
      <cdr:y>0.07622</cdr:y>
    </cdr:to>
    <cdr:cxnSp macro="">
      <cdr:nvCxnSpPr>
        <cdr:cNvPr id="3" name="Straight Connector 2">
          <a:extLst xmlns:a="http://schemas.openxmlformats.org/drawingml/2006/main">
            <a:ext uri="{FF2B5EF4-FFF2-40B4-BE49-F238E27FC236}">
              <a16:creationId xmlns:a16="http://schemas.microsoft.com/office/drawing/2014/main" id="{82FA8525-AEA8-43D2-BC15-80C5A47E6570}"/>
            </a:ext>
          </a:extLst>
        </cdr:cNvPr>
        <cdr:cNvCxnSpPr/>
      </cdr:nvCxnSpPr>
      <cdr:spPr>
        <a:xfrm xmlns:a="http://schemas.openxmlformats.org/drawingml/2006/main" flipV="1">
          <a:off x="962032" y="238125"/>
          <a:ext cx="6200768" cy="5"/>
        </a:xfrm>
        <a:prstGeom xmlns:a="http://schemas.openxmlformats.org/drawingml/2006/main" prst="line">
          <a:avLst/>
        </a:prstGeom>
        <a:ln xmlns:a="http://schemas.openxmlformats.org/drawingml/2006/main" w="25400">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0.14146</cdr:x>
      <cdr:y>0.09075</cdr:y>
    </cdr:from>
    <cdr:to>
      <cdr:x>0.34442</cdr:x>
      <cdr:y>0.14326</cdr:y>
    </cdr:to>
    <cdr:sp macro="" textlink="">
      <cdr:nvSpPr>
        <cdr:cNvPr id="6" name="TextBox 5"/>
        <cdr:cNvSpPr txBox="1"/>
      </cdr:nvSpPr>
      <cdr:spPr>
        <a:xfrm xmlns:a="http://schemas.openxmlformats.org/drawingml/2006/main">
          <a:off x="1052583" y="272447"/>
          <a:ext cx="1510210" cy="1576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IE" sz="800" dirty="0"/>
            <a:t>95% target</a:t>
          </a:r>
        </a:p>
      </cdr:txBody>
    </cdr:sp>
  </cdr:relSizeAnchor>
  <cdr:relSizeAnchor xmlns:cdr="http://schemas.openxmlformats.org/drawingml/2006/chartDrawing">
    <cdr:from>
      <cdr:x>0.22108</cdr:x>
      <cdr:y>0.089</cdr:y>
    </cdr:from>
    <cdr:to>
      <cdr:x>0.27605</cdr:x>
      <cdr:y>0.10983</cdr:y>
    </cdr:to>
    <cdr:cxnSp macro="">
      <cdr:nvCxnSpPr>
        <cdr:cNvPr id="8" name="Straight Arrow Connector 7">
          <a:extLst xmlns:a="http://schemas.openxmlformats.org/drawingml/2006/main">
            <a:ext uri="{FF2B5EF4-FFF2-40B4-BE49-F238E27FC236}">
              <a16:creationId xmlns:a16="http://schemas.microsoft.com/office/drawing/2014/main" id="{8DA904C5-3B49-4622-BC81-A3E9A3A4721E}"/>
            </a:ext>
          </a:extLst>
        </cdr:cNvPr>
        <cdr:cNvCxnSpPr/>
      </cdr:nvCxnSpPr>
      <cdr:spPr>
        <a:xfrm xmlns:a="http://schemas.openxmlformats.org/drawingml/2006/main" flipV="1">
          <a:off x="1645076" y="267214"/>
          <a:ext cx="409028" cy="62538"/>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0.1329</cdr:x>
      <cdr:y>0.07622</cdr:y>
    </cdr:from>
    <cdr:to>
      <cdr:x>0.98947</cdr:x>
      <cdr:y>0.07622</cdr:y>
    </cdr:to>
    <cdr:cxnSp macro="">
      <cdr:nvCxnSpPr>
        <cdr:cNvPr id="3" name="Straight Connector 2">
          <a:extLst xmlns:a="http://schemas.openxmlformats.org/drawingml/2006/main">
            <a:ext uri="{FF2B5EF4-FFF2-40B4-BE49-F238E27FC236}">
              <a16:creationId xmlns:a16="http://schemas.microsoft.com/office/drawing/2014/main" id="{82FA8525-AEA8-43D2-BC15-80C5A47E6570}"/>
            </a:ext>
          </a:extLst>
        </cdr:cNvPr>
        <cdr:cNvCxnSpPr/>
      </cdr:nvCxnSpPr>
      <cdr:spPr>
        <a:xfrm xmlns:a="http://schemas.openxmlformats.org/drawingml/2006/main" flipV="1">
          <a:off x="962032" y="238125"/>
          <a:ext cx="6200768" cy="5"/>
        </a:xfrm>
        <a:prstGeom xmlns:a="http://schemas.openxmlformats.org/drawingml/2006/main" prst="line">
          <a:avLst/>
        </a:prstGeom>
        <a:ln xmlns:a="http://schemas.openxmlformats.org/drawingml/2006/main" w="25400">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0.13429</cdr:x>
      <cdr:y>0.15457</cdr:y>
    </cdr:from>
    <cdr:to>
      <cdr:x>0.33725</cdr:x>
      <cdr:y>0.20708</cdr:y>
    </cdr:to>
    <cdr:sp macro="" textlink="">
      <cdr:nvSpPr>
        <cdr:cNvPr id="6" name="TextBox 5"/>
        <cdr:cNvSpPr txBox="1"/>
      </cdr:nvSpPr>
      <cdr:spPr>
        <a:xfrm xmlns:a="http://schemas.openxmlformats.org/drawingml/2006/main">
          <a:off x="999498" y="459345"/>
          <a:ext cx="1510598" cy="15604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IE" sz="800" dirty="0"/>
            <a:t>95% target</a:t>
          </a:r>
        </a:p>
      </cdr:txBody>
    </cdr:sp>
  </cdr:relSizeAnchor>
  <cdr:relSizeAnchor xmlns:cdr="http://schemas.openxmlformats.org/drawingml/2006/chartDrawing">
    <cdr:from>
      <cdr:x>0.14661</cdr:x>
      <cdr:y>0.0846</cdr:y>
    </cdr:from>
    <cdr:to>
      <cdr:x>0.21812</cdr:x>
      <cdr:y>0.16837</cdr:y>
    </cdr:to>
    <cdr:cxnSp macro="">
      <cdr:nvCxnSpPr>
        <cdr:cNvPr id="8" name="Straight Arrow Connector 7">
          <a:extLst xmlns:a="http://schemas.openxmlformats.org/drawingml/2006/main">
            <a:ext uri="{FF2B5EF4-FFF2-40B4-BE49-F238E27FC236}">
              <a16:creationId xmlns:a16="http://schemas.microsoft.com/office/drawing/2014/main" id="{8DA904C5-3B49-4622-BC81-A3E9A3A4721E}"/>
            </a:ext>
          </a:extLst>
        </cdr:cNvPr>
        <cdr:cNvCxnSpPr/>
      </cdr:nvCxnSpPr>
      <cdr:spPr>
        <a:xfrm xmlns:a="http://schemas.openxmlformats.org/drawingml/2006/main" flipV="1">
          <a:off x="1091226" y="251414"/>
          <a:ext cx="532205" cy="248945"/>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0.1329</cdr:x>
      <cdr:y>0.07622</cdr:y>
    </cdr:from>
    <cdr:to>
      <cdr:x>0.98947</cdr:x>
      <cdr:y>0.07622</cdr:y>
    </cdr:to>
    <cdr:cxnSp macro="">
      <cdr:nvCxnSpPr>
        <cdr:cNvPr id="3" name="Straight Connector 2">
          <a:extLst xmlns:a="http://schemas.openxmlformats.org/drawingml/2006/main">
            <a:ext uri="{FF2B5EF4-FFF2-40B4-BE49-F238E27FC236}">
              <a16:creationId xmlns:a16="http://schemas.microsoft.com/office/drawing/2014/main" id="{82FA8525-AEA8-43D2-BC15-80C5A47E6570}"/>
            </a:ext>
          </a:extLst>
        </cdr:cNvPr>
        <cdr:cNvCxnSpPr/>
      </cdr:nvCxnSpPr>
      <cdr:spPr>
        <a:xfrm xmlns:a="http://schemas.openxmlformats.org/drawingml/2006/main" flipV="1">
          <a:off x="962032" y="238125"/>
          <a:ext cx="6200768" cy="5"/>
        </a:xfrm>
        <a:prstGeom xmlns:a="http://schemas.openxmlformats.org/drawingml/2006/main" prst="line">
          <a:avLst/>
        </a:prstGeom>
        <a:ln xmlns:a="http://schemas.openxmlformats.org/drawingml/2006/main" w="25400">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0.14146</cdr:x>
      <cdr:y>0.09075</cdr:y>
    </cdr:from>
    <cdr:to>
      <cdr:x>0.34442</cdr:x>
      <cdr:y>0.14326</cdr:y>
    </cdr:to>
    <cdr:sp macro="" textlink="">
      <cdr:nvSpPr>
        <cdr:cNvPr id="6" name="TextBox 5"/>
        <cdr:cNvSpPr txBox="1"/>
      </cdr:nvSpPr>
      <cdr:spPr>
        <a:xfrm xmlns:a="http://schemas.openxmlformats.org/drawingml/2006/main">
          <a:off x="1052583" y="272447"/>
          <a:ext cx="1510210" cy="1576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IE" sz="800" dirty="0"/>
            <a:t>95% target</a:t>
          </a:r>
        </a:p>
      </cdr:txBody>
    </cdr:sp>
  </cdr:relSizeAnchor>
  <cdr:relSizeAnchor xmlns:cdr="http://schemas.openxmlformats.org/drawingml/2006/chartDrawing">
    <cdr:from>
      <cdr:x>0.2068</cdr:x>
      <cdr:y>0.08359</cdr:y>
    </cdr:from>
    <cdr:to>
      <cdr:x>0.26177</cdr:x>
      <cdr:y>0.10442</cdr:y>
    </cdr:to>
    <cdr:cxnSp macro="">
      <cdr:nvCxnSpPr>
        <cdr:cNvPr id="8" name="Straight Arrow Connector 7">
          <a:extLst xmlns:a="http://schemas.openxmlformats.org/drawingml/2006/main">
            <a:ext uri="{FF2B5EF4-FFF2-40B4-BE49-F238E27FC236}">
              <a16:creationId xmlns:a16="http://schemas.microsoft.com/office/drawing/2014/main" id="{8DA904C5-3B49-4622-BC81-A3E9A3A4721E}"/>
            </a:ext>
          </a:extLst>
        </cdr:cNvPr>
        <cdr:cNvCxnSpPr/>
      </cdr:nvCxnSpPr>
      <cdr:spPr>
        <a:xfrm xmlns:a="http://schemas.openxmlformats.org/drawingml/2006/main" flipV="1">
          <a:off x="1539155" y="248404"/>
          <a:ext cx="409133" cy="61903"/>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EFB179-67FF-4AE1-B10E-54C33CEB5141}" type="datetimeFigureOut">
              <a:rPr lang="en-IE" smtClean="0"/>
              <a:t>22/05/2026</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8D40AA-C24A-4DB3-89EA-6212B4409368}" type="slidenum">
              <a:rPr lang="en-IE" smtClean="0"/>
              <a:t>‹#›</a:t>
            </a:fld>
            <a:endParaRPr lang="en-IE"/>
          </a:p>
        </p:txBody>
      </p:sp>
    </p:spTree>
    <p:extLst>
      <p:ext uri="{BB962C8B-B14F-4D97-AF65-F5344CB8AC3E}">
        <p14:creationId xmlns:p14="http://schemas.microsoft.com/office/powerpoint/2010/main" val="1799019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31F5CC-7451-43A1-9EE2-852561F891A9}" type="slidenum">
              <a:rPr kumimoji="0" lang="en-US" sz="700" b="0" i="0" u="none" strike="noStrike" kern="1200" cap="none" spc="0" normalizeH="0" baseline="0" noProof="0" smtClean="0">
                <a:ln>
                  <a:noFill/>
                </a:ln>
                <a:solidFill>
                  <a:srgbClr val="A5A5A5"/>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700" b="0" i="0" u="none" strike="noStrike" kern="1200" cap="none" spc="0" normalizeH="0" baseline="0" noProof="0" dirty="0">
              <a:ln>
                <a:noFill/>
              </a:ln>
              <a:solidFill>
                <a:srgbClr val="A5A5A5"/>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5427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31F5CC-7451-43A1-9EE2-852561F891A9}" type="slidenum">
              <a:rPr kumimoji="0" lang="en-US" sz="700" b="0" i="0" u="none" strike="noStrike" kern="1200" cap="none" spc="0" normalizeH="0" baseline="0" noProof="0" smtClean="0">
                <a:ln>
                  <a:noFill/>
                </a:ln>
                <a:solidFill>
                  <a:srgbClr val="A5A5A5"/>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700" b="0" i="0" u="none" strike="noStrike" kern="1200" cap="none" spc="0" normalizeH="0" baseline="0" noProof="0" dirty="0">
              <a:ln>
                <a:noFill/>
              </a:ln>
              <a:solidFill>
                <a:srgbClr val="A5A5A5"/>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1432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31F5CC-7451-43A1-9EE2-852561F891A9}" type="slidenum">
              <a:rPr kumimoji="0" lang="en-US" sz="700" b="0" i="0" u="none" strike="noStrike" kern="1200" cap="none" spc="0" normalizeH="0" baseline="0" noProof="0" smtClean="0">
                <a:ln>
                  <a:noFill/>
                </a:ln>
                <a:solidFill>
                  <a:srgbClr val="A5A5A5"/>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700" b="0" i="0" u="none" strike="noStrike" kern="1200" cap="none" spc="0" normalizeH="0" baseline="0" noProof="0" dirty="0">
              <a:ln>
                <a:noFill/>
              </a:ln>
              <a:solidFill>
                <a:srgbClr val="A5A5A5"/>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09396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31F5CC-7451-43A1-9EE2-852561F891A9}" type="slidenum">
              <a:rPr kumimoji="0" lang="en-US" sz="700" b="0" i="0" u="none" strike="noStrike" kern="1200" cap="none" spc="0" normalizeH="0" baseline="0" noProof="0" smtClean="0">
                <a:ln>
                  <a:noFill/>
                </a:ln>
                <a:solidFill>
                  <a:srgbClr val="A5A5A5"/>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700" b="0" i="0" u="none" strike="noStrike" kern="1200" cap="none" spc="0" normalizeH="0" baseline="0" noProof="0" dirty="0">
              <a:ln>
                <a:noFill/>
              </a:ln>
              <a:solidFill>
                <a:srgbClr val="A5A5A5"/>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55782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31F5CC-7451-43A1-9EE2-852561F891A9}" type="slidenum">
              <a:rPr kumimoji="0" lang="en-US" sz="700" b="0" i="0" u="none" strike="noStrike" kern="1200" cap="none" spc="0" normalizeH="0" baseline="0" noProof="0" smtClean="0">
                <a:ln>
                  <a:noFill/>
                </a:ln>
                <a:solidFill>
                  <a:srgbClr val="A5A5A5"/>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700" b="0" i="0" u="none" strike="noStrike" kern="1200" cap="none" spc="0" normalizeH="0" baseline="0" noProof="0" dirty="0">
              <a:ln>
                <a:noFill/>
              </a:ln>
              <a:solidFill>
                <a:srgbClr val="A5A5A5"/>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84526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31F5CC-7451-43A1-9EE2-852561F891A9}" type="slidenum">
              <a:rPr kumimoji="0" lang="en-US" sz="700" b="0" i="0" u="none" strike="noStrike" kern="1200" cap="none" spc="0" normalizeH="0" baseline="0" noProof="0" smtClean="0">
                <a:ln>
                  <a:noFill/>
                </a:ln>
                <a:solidFill>
                  <a:srgbClr val="A5A5A5"/>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700" b="0" i="0" u="none" strike="noStrike" kern="1200" cap="none" spc="0" normalizeH="0" baseline="0" noProof="0" dirty="0">
              <a:ln>
                <a:noFill/>
              </a:ln>
              <a:solidFill>
                <a:srgbClr val="A5A5A5"/>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6803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31F5CC-7451-43A1-9EE2-852561F891A9}" type="slidenum">
              <a:rPr kumimoji="0" lang="en-US" sz="700" b="0" i="0" u="none" strike="noStrike" kern="1200" cap="none" spc="0" normalizeH="0" baseline="0" noProof="0" smtClean="0">
                <a:ln>
                  <a:noFill/>
                </a:ln>
                <a:solidFill>
                  <a:srgbClr val="A5A5A5"/>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700" b="0" i="0" u="none" strike="noStrike" kern="1200" cap="none" spc="0" normalizeH="0" baseline="0" noProof="0" dirty="0">
              <a:ln>
                <a:noFill/>
              </a:ln>
              <a:solidFill>
                <a:srgbClr val="A5A5A5"/>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82058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31F5CC-7451-43A1-9EE2-852561F891A9}" type="slidenum">
              <a:rPr kumimoji="0" lang="en-US" sz="700" b="0" i="0" u="none" strike="noStrike" kern="1200" cap="none" spc="0" normalizeH="0" baseline="0" noProof="0" smtClean="0">
                <a:ln>
                  <a:noFill/>
                </a:ln>
                <a:solidFill>
                  <a:srgbClr val="A5A5A5"/>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700" b="0" i="0" u="none" strike="noStrike" kern="1200" cap="none" spc="0" normalizeH="0" baseline="0" noProof="0" dirty="0">
              <a:ln>
                <a:noFill/>
              </a:ln>
              <a:solidFill>
                <a:srgbClr val="A5A5A5"/>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47636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31F5CC-7451-43A1-9EE2-852561F891A9}" type="slidenum">
              <a:rPr kumimoji="0" lang="en-US" sz="700" b="0" i="0" u="none" strike="noStrike" kern="1200" cap="none" spc="0" normalizeH="0" baseline="0" noProof="0" smtClean="0">
                <a:ln>
                  <a:noFill/>
                </a:ln>
                <a:solidFill>
                  <a:srgbClr val="A5A5A5"/>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700" b="0" i="0" u="none" strike="noStrike" kern="1200" cap="none" spc="0" normalizeH="0" baseline="0" noProof="0" dirty="0">
              <a:ln>
                <a:noFill/>
              </a:ln>
              <a:solidFill>
                <a:srgbClr val="A5A5A5"/>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2300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31F5CC-7451-43A1-9EE2-852561F891A9}" type="slidenum">
              <a:rPr kumimoji="0" lang="en-US" sz="700" b="0" i="0" u="none" strike="noStrike" kern="1200" cap="none" spc="0" normalizeH="0" baseline="0" noProof="0" smtClean="0">
                <a:ln>
                  <a:noFill/>
                </a:ln>
                <a:solidFill>
                  <a:srgbClr val="A5A5A5"/>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700" b="0" i="0" u="none" strike="noStrike" kern="1200" cap="none" spc="0" normalizeH="0" baseline="0" noProof="0" dirty="0">
              <a:ln>
                <a:noFill/>
              </a:ln>
              <a:solidFill>
                <a:srgbClr val="A5A5A5"/>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68892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31F5CC-7451-43A1-9EE2-852561F891A9}" type="slidenum">
              <a:rPr kumimoji="0" lang="en-US" sz="700" b="0" i="0" u="none" strike="noStrike" kern="1200" cap="none" spc="0" normalizeH="0" baseline="0" noProof="0" smtClean="0">
                <a:ln>
                  <a:noFill/>
                </a:ln>
                <a:solidFill>
                  <a:srgbClr val="A5A5A5"/>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700" b="0" i="0" u="none" strike="noStrike" kern="1200" cap="none" spc="0" normalizeH="0" baseline="0" noProof="0" dirty="0">
              <a:ln>
                <a:noFill/>
              </a:ln>
              <a:solidFill>
                <a:srgbClr val="A5A5A5"/>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08817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31F5CC-7451-43A1-9EE2-852561F891A9}" type="slidenum">
              <a:rPr kumimoji="0" lang="en-US" sz="700" b="0" i="0" u="none" strike="noStrike" kern="1200" cap="none" spc="0" normalizeH="0" baseline="0" noProof="0" smtClean="0">
                <a:ln>
                  <a:noFill/>
                </a:ln>
                <a:solidFill>
                  <a:srgbClr val="A5A5A5"/>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700" b="0" i="0" u="none" strike="noStrike" kern="1200" cap="none" spc="0" normalizeH="0" baseline="0" noProof="0" dirty="0">
              <a:ln>
                <a:noFill/>
              </a:ln>
              <a:solidFill>
                <a:srgbClr val="A5A5A5"/>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01025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05259-6138-B20F-FE2D-D4CBC004F4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9D49C663-DDE9-D18D-5CF9-448903D64E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9482DA7D-FC6C-E548-3EDA-CF9C35ED4C5A}"/>
              </a:ext>
            </a:extLst>
          </p:cNvPr>
          <p:cNvSpPr>
            <a:spLocks noGrp="1"/>
          </p:cNvSpPr>
          <p:nvPr>
            <p:ph type="dt" sz="half" idx="10"/>
          </p:nvPr>
        </p:nvSpPr>
        <p:spPr/>
        <p:txBody>
          <a:bodyPr/>
          <a:lstStyle/>
          <a:p>
            <a:fld id="{17CC9429-8946-4037-871C-75A18865E323}" type="datetimeFigureOut">
              <a:rPr lang="en-IE" smtClean="0"/>
              <a:t>22/05/2026</a:t>
            </a:fld>
            <a:endParaRPr lang="en-IE"/>
          </a:p>
        </p:txBody>
      </p:sp>
      <p:sp>
        <p:nvSpPr>
          <p:cNvPr id="5" name="Footer Placeholder 4">
            <a:extLst>
              <a:ext uri="{FF2B5EF4-FFF2-40B4-BE49-F238E27FC236}">
                <a16:creationId xmlns:a16="http://schemas.microsoft.com/office/drawing/2014/main" id="{22D5A85E-75DE-4B5C-7933-410BFCB3381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ABEF5C5-EE3B-6178-FD76-222954C13732}"/>
              </a:ext>
            </a:extLst>
          </p:cNvPr>
          <p:cNvSpPr>
            <a:spLocks noGrp="1"/>
          </p:cNvSpPr>
          <p:nvPr>
            <p:ph type="sldNum" sz="quarter" idx="12"/>
          </p:nvPr>
        </p:nvSpPr>
        <p:spPr/>
        <p:txBody>
          <a:bodyPr/>
          <a:lstStyle/>
          <a:p>
            <a:fld id="{B5745805-51BF-4E2F-B3AB-EE4299CCDF8D}" type="slidenum">
              <a:rPr lang="en-IE" smtClean="0"/>
              <a:t>‹#›</a:t>
            </a:fld>
            <a:endParaRPr lang="en-IE"/>
          </a:p>
        </p:txBody>
      </p:sp>
    </p:spTree>
    <p:extLst>
      <p:ext uri="{BB962C8B-B14F-4D97-AF65-F5344CB8AC3E}">
        <p14:creationId xmlns:p14="http://schemas.microsoft.com/office/powerpoint/2010/main" val="3396282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3DCBB-47DA-0192-DFAD-A9A45FD80C3D}"/>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919A3F71-8F5B-9A80-BDAA-ACBC4AA9DE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976DEED-732B-786D-58E1-33DBFCB150BC}"/>
              </a:ext>
            </a:extLst>
          </p:cNvPr>
          <p:cNvSpPr>
            <a:spLocks noGrp="1"/>
          </p:cNvSpPr>
          <p:nvPr>
            <p:ph type="dt" sz="half" idx="10"/>
          </p:nvPr>
        </p:nvSpPr>
        <p:spPr/>
        <p:txBody>
          <a:bodyPr/>
          <a:lstStyle/>
          <a:p>
            <a:fld id="{17CC9429-8946-4037-871C-75A18865E323}" type="datetimeFigureOut">
              <a:rPr lang="en-IE" smtClean="0"/>
              <a:t>22/05/2026</a:t>
            </a:fld>
            <a:endParaRPr lang="en-IE"/>
          </a:p>
        </p:txBody>
      </p:sp>
      <p:sp>
        <p:nvSpPr>
          <p:cNvPr id="5" name="Footer Placeholder 4">
            <a:extLst>
              <a:ext uri="{FF2B5EF4-FFF2-40B4-BE49-F238E27FC236}">
                <a16:creationId xmlns:a16="http://schemas.microsoft.com/office/drawing/2014/main" id="{8585A10B-9E0F-4A8D-C836-82E247518A3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959E1A1-C0B8-3A73-6642-A175CE0FD7E5}"/>
              </a:ext>
            </a:extLst>
          </p:cNvPr>
          <p:cNvSpPr>
            <a:spLocks noGrp="1"/>
          </p:cNvSpPr>
          <p:nvPr>
            <p:ph type="sldNum" sz="quarter" idx="12"/>
          </p:nvPr>
        </p:nvSpPr>
        <p:spPr/>
        <p:txBody>
          <a:bodyPr/>
          <a:lstStyle/>
          <a:p>
            <a:fld id="{B5745805-51BF-4E2F-B3AB-EE4299CCDF8D}" type="slidenum">
              <a:rPr lang="en-IE" smtClean="0"/>
              <a:t>‹#›</a:t>
            </a:fld>
            <a:endParaRPr lang="en-IE"/>
          </a:p>
        </p:txBody>
      </p:sp>
    </p:spTree>
    <p:extLst>
      <p:ext uri="{BB962C8B-B14F-4D97-AF65-F5344CB8AC3E}">
        <p14:creationId xmlns:p14="http://schemas.microsoft.com/office/powerpoint/2010/main" val="390511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9D5EDD-A0D8-4323-052F-30DCE4C0D23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A30AA9D-97A2-F221-CF0D-57F01AA5E0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2C8A238-63BC-0786-30C8-011F1727B3B0}"/>
              </a:ext>
            </a:extLst>
          </p:cNvPr>
          <p:cNvSpPr>
            <a:spLocks noGrp="1"/>
          </p:cNvSpPr>
          <p:nvPr>
            <p:ph type="dt" sz="half" idx="10"/>
          </p:nvPr>
        </p:nvSpPr>
        <p:spPr/>
        <p:txBody>
          <a:bodyPr/>
          <a:lstStyle/>
          <a:p>
            <a:fld id="{17CC9429-8946-4037-871C-75A18865E323}" type="datetimeFigureOut">
              <a:rPr lang="en-IE" smtClean="0"/>
              <a:t>22/05/2026</a:t>
            </a:fld>
            <a:endParaRPr lang="en-IE"/>
          </a:p>
        </p:txBody>
      </p:sp>
      <p:sp>
        <p:nvSpPr>
          <p:cNvPr id="5" name="Footer Placeholder 4">
            <a:extLst>
              <a:ext uri="{FF2B5EF4-FFF2-40B4-BE49-F238E27FC236}">
                <a16:creationId xmlns:a16="http://schemas.microsoft.com/office/drawing/2014/main" id="{5BED64C3-6BDA-C8AB-0169-2E5AE4B70D1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85DAC3A-109E-8C18-85F6-06935CD83535}"/>
              </a:ext>
            </a:extLst>
          </p:cNvPr>
          <p:cNvSpPr>
            <a:spLocks noGrp="1"/>
          </p:cNvSpPr>
          <p:nvPr>
            <p:ph type="sldNum" sz="quarter" idx="12"/>
          </p:nvPr>
        </p:nvSpPr>
        <p:spPr/>
        <p:txBody>
          <a:bodyPr/>
          <a:lstStyle/>
          <a:p>
            <a:fld id="{B5745805-51BF-4E2F-B3AB-EE4299CCDF8D}" type="slidenum">
              <a:rPr lang="en-IE" smtClean="0"/>
              <a:t>‹#›</a:t>
            </a:fld>
            <a:endParaRPr lang="en-IE"/>
          </a:p>
        </p:txBody>
      </p:sp>
    </p:spTree>
    <p:extLst>
      <p:ext uri="{BB962C8B-B14F-4D97-AF65-F5344CB8AC3E}">
        <p14:creationId xmlns:p14="http://schemas.microsoft.com/office/powerpoint/2010/main" val="639019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ree Column">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A4DC670F-54C5-4A66-86E6-81D82B0B16C3}"/>
              </a:ext>
            </a:extLst>
          </p:cNvPr>
          <p:cNvSpPr>
            <a:spLocks noGrp="1"/>
          </p:cNvSpPr>
          <p:nvPr>
            <p:ph type="title" hasCustomPrompt="1"/>
          </p:nvPr>
        </p:nvSpPr>
        <p:spPr>
          <a:xfrm>
            <a:off x="914400" y="775650"/>
            <a:ext cx="3054096" cy="1280160"/>
          </a:xfrm>
        </p:spPr>
        <p:txBody>
          <a:bodyPr anchor="t"/>
          <a:lstStyle>
            <a:lvl1pPr>
              <a:lnSpc>
                <a:spcPct val="85000"/>
              </a:lnSpc>
              <a:defRPr/>
            </a:lvl1pPr>
          </a:lstStyle>
          <a:p>
            <a:r>
              <a:rPr lang="en-US" dirty="0"/>
              <a:t>Click to edit title</a:t>
            </a:r>
          </a:p>
        </p:txBody>
      </p:sp>
      <p:sp>
        <p:nvSpPr>
          <p:cNvPr id="15" name="Content Placeholder 5">
            <a:extLst>
              <a:ext uri="{FF2B5EF4-FFF2-40B4-BE49-F238E27FC236}">
                <a16:creationId xmlns:a16="http://schemas.microsoft.com/office/drawing/2014/main" id="{41F6520C-AFA0-4061-96E6-5B117DA88F8C}"/>
              </a:ext>
            </a:extLst>
          </p:cNvPr>
          <p:cNvSpPr>
            <a:spLocks noGrp="1"/>
          </p:cNvSpPr>
          <p:nvPr>
            <p:ph sz="quarter" idx="12"/>
          </p:nvPr>
        </p:nvSpPr>
        <p:spPr>
          <a:xfrm>
            <a:off x="914400" y="2231136"/>
            <a:ext cx="3044952" cy="3947720"/>
          </a:xfrm>
        </p:spPr>
        <p:txBody>
          <a:body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579732A0-06E1-48E3-BCB9-413458C4B18A}"/>
              </a:ext>
            </a:extLst>
          </p:cNvPr>
          <p:cNvSpPr>
            <a:spLocks noGrp="1"/>
          </p:cNvSpPr>
          <p:nvPr>
            <p:ph idx="1"/>
          </p:nvPr>
        </p:nvSpPr>
        <p:spPr>
          <a:xfrm>
            <a:off x="4572000" y="775650"/>
            <a:ext cx="3044952" cy="5405694"/>
          </a:xfrm>
        </p:spPr>
        <p:txBody>
          <a:bodyPr vert="horz" lIns="0" tIns="0" rIns="0" bIns="0" rtlCol="0">
            <a:noAutofit/>
          </a:bodyPr>
          <a:lstStyle>
            <a:lvl1pPr>
              <a:defRPr lang="en-US" dirty="0"/>
            </a:lvl1pPr>
            <a:lvl2pPr>
              <a:defRPr lang="en-US" dirty="0"/>
            </a:lvl2pPr>
            <a:lvl3pPr>
              <a:lnSpc>
                <a:spcPct val="110000"/>
              </a:lnSpc>
              <a:defRPr lang="en-US" dirty="0"/>
            </a:lvl3pPr>
            <a:lvl4pPr>
              <a:defRPr lang="en-US" dirty="0"/>
            </a:lvl4pPr>
            <a:lvl5pPr>
              <a:defRPr lang="en-US" dirty="0"/>
            </a:lvl5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BD0AD37E-82C8-4907-B576-583419342D06}"/>
              </a:ext>
            </a:extLst>
          </p:cNvPr>
          <p:cNvSpPr>
            <a:spLocks noGrp="1"/>
          </p:cNvSpPr>
          <p:nvPr>
            <p:ph idx="14"/>
          </p:nvPr>
        </p:nvSpPr>
        <p:spPr>
          <a:xfrm>
            <a:off x="8232648" y="775650"/>
            <a:ext cx="3044952" cy="5405694"/>
          </a:xfrm>
        </p:spPr>
        <p:txBody>
          <a:bodyPr vert="horz" lIns="0" tIns="0" rIns="0" bIns="0" rtlCol="0">
            <a:noAutofit/>
          </a:bodyPr>
          <a:lstStyle>
            <a:lvl1pPr>
              <a:defRPr lang="en-US" dirty="0"/>
            </a:lvl1pPr>
            <a:lvl2pPr>
              <a:defRPr lang="en-US" dirty="0"/>
            </a:lvl2pPr>
            <a:lvl3pPr>
              <a:lnSpc>
                <a:spcPct val="110000"/>
              </a:lnSpc>
              <a:defRPr lang="en-US" dirty="0"/>
            </a:lvl3pPr>
            <a:lvl4pPr>
              <a:defRPr lang="en-US" dirty="0"/>
            </a:lvl4pPr>
            <a:lvl5pPr>
              <a:defRPr lang="en-US" dirty="0"/>
            </a:lvl5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2" name="Footer Placeholder 4">
            <a:extLst>
              <a:ext uri="{FF2B5EF4-FFF2-40B4-BE49-F238E27FC236}">
                <a16:creationId xmlns:a16="http://schemas.microsoft.com/office/drawing/2014/main" id="{78595977-7FF2-4F2F-B145-18BEC8297B9D}"/>
              </a:ext>
            </a:extLst>
          </p:cNvPr>
          <p:cNvSpPr>
            <a:spLocks noGrp="1"/>
          </p:cNvSpPr>
          <p:nvPr>
            <p:ph type="ftr" sz="quarter" idx="11"/>
          </p:nvPr>
        </p:nvSpPr>
        <p:spPr>
          <a:xfrm>
            <a:off x="914400" y="6365784"/>
            <a:ext cx="6710680" cy="111056"/>
          </a:xfrm>
        </p:spPr>
        <p:txBody>
          <a:bodyPr anchor="t">
            <a:spAutoFit/>
          </a:bodyPr>
          <a:lstStyle>
            <a:lvl1pPr>
              <a:defRPr sz="700"/>
            </a:lvl1pPr>
          </a:lstStyle>
          <a:p>
            <a:endParaRPr lang="en-US" dirty="0"/>
          </a:p>
        </p:txBody>
      </p:sp>
      <p:sp>
        <p:nvSpPr>
          <p:cNvPr id="9" name="TextBox 8">
            <a:extLst>
              <a:ext uri="{FF2B5EF4-FFF2-40B4-BE49-F238E27FC236}">
                <a16:creationId xmlns:a16="http://schemas.microsoft.com/office/drawing/2014/main" id="{0F19A61E-3DDD-42DC-A125-5FEA2DED2DFA}"/>
              </a:ext>
              <a:ext uri="{C183D7F6-B498-43B3-948B-1728B52AA6E4}">
                <adec:decorative xmlns:adec="http://schemas.microsoft.com/office/drawing/2017/decorative" val="1"/>
              </a:ext>
            </a:extLst>
          </p:cNvPr>
          <p:cNvSpPr txBox="1"/>
          <p:nvPr userDrawn="1"/>
        </p:nvSpPr>
        <p:spPr>
          <a:xfrm>
            <a:off x="10789920" y="6365784"/>
            <a:ext cx="487680" cy="183332"/>
          </a:xfrm>
          <a:prstGeom prst="rect">
            <a:avLst/>
          </a:prstGeom>
        </p:spPr>
        <p:txBody>
          <a:bodyPr vert="horz" wrap="square" lIns="0" tIns="0" rIns="0" bIns="0" rtlCol="0" anchor="t">
            <a:noAutofit/>
          </a:bodyPr>
          <a:lstStyle/>
          <a:p>
            <a:pPr marL="0" algn="r" defTabSz="914400" rtl="0" eaLnBrk="1" latinLnBrk="0" hangingPunct="1"/>
            <a:fld id="{208997C6-AED8-4153-89E3-7FC682DCDBBA}" type="slidenum">
              <a:rPr lang="en-US" sz="800" kern="1200" smtClean="0">
                <a:solidFill>
                  <a:schemeClr val="tx2"/>
                </a:solidFill>
                <a:latin typeface="+mn-lt"/>
                <a:ea typeface="+mn-ea"/>
                <a:cs typeface="+mn-cs"/>
              </a:rPr>
              <a:pPr marL="0" algn="r" defTabSz="914400" rtl="0" eaLnBrk="1" latinLnBrk="0" hangingPunct="1"/>
              <a:t>‹#›</a:t>
            </a:fld>
            <a:endParaRPr lang="en-US" sz="1200" kern="1200" dirty="0">
              <a:solidFill>
                <a:schemeClr val="tx2"/>
              </a:solidFill>
              <a:latin typeface="+mn-lt"/>
              <a:ea typeface="+mn-ea"/>
              <a:cs typeface="+mn-cs"/>
            </a:endParaRPr>
          </a:p>
        </p:txBody>
      </p:sp>
    </p:spTree>
    <p:extLst>
      <p:ext uri="{BB962C8B-B14F-4D97-AF65-F5344CB8AC3E}">
        <p14:creationId xmlns:p14="http://schemas.microsoft.com/office/powerpoint/2010/main" val="3597428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8695B-D422-C44C-4515-0D6075363416}"/>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23D93903-2A6A-8773-BC7C-91F369C635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A2F40EB-BE6E-39B6-014B-DD2854C6BF88}"/>
              </a:ext>
            </a:extLst>
          </p:cNvPr>
          <p:cNvSpPr>
            <a:spLocks noGrp="1"/>
          </p:cNvSpPr>
          <p:nvPr>
            <p:ph type="dt" sz="half" idx="10"/>
          </p:nvPr>
        </p:nvSpPr>
        <p:spPr/>
        <p:txBody>
          <a:bodyPr/>
          <a:lstStyle/>
          <a:p>
            <a:fld id="{17CC9429-8946-4037-871C-75A18865E323}" type="datetimeFigureOut">
              <a:rPr lang="en-IE" smtClean="0"/>
              <a:t>22/05/2026</a:t>
            </a:fld>
            <a:endParaRPr lang="en-IE"/>
          </a:p>
        </p:txBody>
      </p:sp>
      <p:sp>
        <p:nvSpPr>
          <p:cNvPr id="5" name="Footer Placeholder 4">
            <a:extLst>
              <a:ext uri="{FF2B5EF4-FFF2-40B4-BE49-F238E27FC236}">
                <a16:creationId xmlns:a16="http://schemas.microsoft.com/office/drawing/2014/main" id="{8D0FE5A7-5EF9-0798-4492-8A786DB7396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7C62C5B-A015-201D-7779-4456E6FFBD13}"/>
              </a:ext>
            </a:extLst>
          </p:cNvPr>
          <p:cNvSpPr>
            <a:spLocks noGrp="1"/>
          </p:cNvSpPr>
          <p:nvPr>
            <p:ph type="sldNum" sz="quarter" idx="12"/>
          </p:nvPr>
        </p:nvSpPr>
        <p:spPr/>
        <p:txBody>
          <a:bodyPr/>
          <a:lstStyle/>
          <a:p>
            <a:fld id="{B5745805-51BF-4E2F-B3AB-EE4299CCDF8D}" type="slidenum">
              <a:rPr lang="en-IE" smtClean="0"/>
              <a:t>‹#›</a:t>
            </a:fld>
            <a:endParaRPr lang="en-IE"/>
          </a:p>
        </p:txBody>
      </p:sp>
    </p:spTree>
    <p:extLst>
      <p:ext uri="{BB962C8B-B14F-4D97-AF65-F5344CB8AC3E}">
        <p14:creationId xmlns:p14="http://schemas.microsoft.com/office/powerpoint/2010/main" val="1152404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63A70-02BF-6724-A69A-5B319FC1D2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C000C7AD-9085-AC7C-2CC4-496126ED034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D37AA3-5BC7-E704-12F6-E75426AADCB3}"/>
              </a:ext>
            </a:extLst>
          </p:cNvPr>
          <p:cNvSpPr>
            <a:spLocks noGrp="1"/>
          </p:cNvSpPr>
          <p:nvPr>
            <p:ph type="dt" sz="half" idx="10"/>
          </p:nvPr>
        </p:nvSpPr>
        <p:spPr/>
        <p:txBody>
          <a:bodyPr/>
          <a:lstStyle/>
          <a:p>
            <a:fld id="{17CC9429-8946-4037-871C-75A18865E323}" type="datetimeFigureOut">
              <a:rPr lang="en-IE" smtClean="0"/>
              <a:t>22/05/2026</a:t>
            </a:fld>
            <a:endParaRPr lang="en-IE"/>
          </a:p>
        </p:txBody>
      </p:sp>
      <p:sp>
        <p:nvSpPr>
          <p:cNvPr id="5" name="Footer Placeholder 4">
            <a:extLst>
              <a:ext uri="{FF2B5EF4-FFF2-40B4-BE49-F238E27FC236}">
                <a16:creationId xmlns:a16="http://schemas.microsoft.com/office/drawing/2014/main" id="{2E4AED51-EEC3-E452-BD34-36903BBA450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47B444C-8A8A-0908-DCE4-CA451756FA1F}"/>
              </a:ext>
            </a:extLst>
          </p:cNvPr>
          <p:cNvSpPr>
            <a:spLocks noGrp="1"/>
          </p:cNvSpPr>
          <p:nvPr>
            <p:ph type="sldNum" sz="quarter" idx="12"/>
          </p:nvPr>
        </p:nvSpPr>
        <p:spPr/>
        <p:txBody>
          <a:bodyPr/>
          <a:lstStyle/>
          <a:p>
            <a:fld id="{B5745805-51BF-4E2F-B3AB-EE4299CCDF8D}" type="slidenum">
              <a:rPr lang="en-IE" smtClean="0"/>
              <a:t>‹#›</a:t>
            </a:fld>
            <a:endParaRPr lang="en-IE"/>
          </a:p>
        </p:txBody>
      </p:sp>
    </p:spTree>
    <p:extLst>
      <p:ext uri="{BB962C8B-B14F-4D97-AF65-F5344CB8AC3E}">
        <p14:creationId xmlns:p14="http://schemas.microsoft.com/office/powerpoint/2010/main" val="3916930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954AC-EB50-7DB5-2573-630AF2E7A2CF}"/>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EF0F035-AE6F-6DBC-E7E4-F7419787CC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0DEDB90D-2168-89DE-C116-E64198AD8D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763C30B6-029C-D641-16B7-FB72746BD652}"/>
              </a:ext>
            </a:extLst>
          </p:cNvPr>
          <p:cNvSpPr>
            <a:spLocks noGrp="1"/>
          </p:cNvSpPr>
          <p:nvPr>
            <p:ph type="dt" sz="half" idx="10"/>
          </p:nvPr>
        </p:nvSpPr>
        <p:spPr/>
        <p:txBody>
          <a:bodyPr/>
          <a:lstStyle/>
          <a:p>
            <a:fld id="{17CC9429-8946-4037-871C-75A18865E323}" type="datetimeFigureOut">
              <a:rPr lang="en-IE" smtClean="0"/>
              <a:t>22/05/2026</a:t>
            </a:fld>
            <a:endParaRPr lang="en-IE"/>
          </a:p>
        </p:txBody>
      </p:sp>
      <p:sp>
        <p:nvSpPr>
          <p:cNvPr id="6" name="Footer Placeholder 5">
            <a:extLst>
              <a:ext uri="{FF2B5EF4-FFF2-40B4-BE49-F238E27FC236}">
                <a16:creationId xmlns:a16="http://schemas.microsoft.com/office/drawing/2014/main" id="{30173320-0FCD-BC74-B02E-2810E460BB0C}"/>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5C374BF-9E3E-C87A-1573-CE76E44469AA}"/>
              </a:ext>
            </a:extLst>
          </p:cNvPr>
          <p:cNvSpPr>
            <a:spLocks noGrp="1"/>
          </p:cNvSpPr>
          <p:nvPr>
            <p:ph type="sldNum" sz="quarter" idx="12"/>
          </p:nvPr>
        </p:nvSpPr>
        <p:spPr/>
        <p:txBody>
          <a:bodyPr/>
          <a:lstStyle/>
          <a:p>
            <a:fld id="{B5745805-51BF-4E2F-B3AB-EE4299CCDF8D}" type="slidenum">
              <a:rPr lang="en-IE" smtClean="0"/>
              <a:t>‹#›</a:t>
            </a:fld>
            <a:endParaRPr lang="en-IE"/>
          </a:p>
        </p:txBody>
      </p:sp>
    </p:spTree>
    <p:extLst>
      <p:ext uri="{BB962C8B-B14F-4D97-AF65-F5344CB8AC3E}">
        <p14:creationId xmlns:p14="http://schemas.microsoft.com/office/powerpoint/2010/main" val="2816631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865B1-1FFF-9D9B-DA5E-271A9B7EEABE}"/>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AEFD5D39-2EEC-6E12-EC35-7AAB98AC25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C53B8D-10C0-D5AA-54A6-FC0DFB7E99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D54FA86E-6C15-0875-6248-EF6B7C0CB3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D66920-4A0D-81CD-C6AC-E6B29F1B52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110141F3-6C42-C34C-2C89-4BF7441BB320}"/>
              </a:ext>
            </a:extLst>
          </p:cNvPr>
          <p:cNvSpPr>
            <a:spLocks noGrp="1"/>
          </p:cNvSpPr>
          <p:nvPr>
            <p:ph type="dt" sz="half" idx="10"/>
          </p:nvPr>
        </p:nvSpPr>
        <p:spPr/>
        <p:txBody>
          <a:bodyPr/>
          <a:lstStyle/>
          <a:p>
            <a:fld id="{17CC9429-8946-4037-871C-75A18865E323}" type="datetimeFigureOut">
              <a:rPr lang="en-IE" smtClean="0"/>
              <a:t>22/05/2026</a:t>
            </a:fld>
            <a:endParaRPr lang="en-IE"/>
          </a:p>
        </p:txBody>
      </p:sp>
      <p:sp>
        <p:nvSpPr>
          <p:cNvPr id="8" name="Footer Placeholder 7">
            <a:extLst>
              <a:ext uri="{FF2B5EF4-FFF2-40B4-BE49-F238E27FC236}">
                <a16:creationId xmlns:a16="http://schemas.microsoft.com/office/drawing/2014/main" id="{C03C55C9-2042-CF4A-38E3-F42CCEEBE8F7}"/>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70F10BA3-E9C5-20CD-C7C4-A182400CAC51}"/>
              </a:ext>
            </a:extLst>
          </p:cNvPr>
          <p:cNvSpPr>
            <a:spLocks noGrp="1"/>
          </p:cNvSpPr>
          <p:nvPr>
            <p:ph type="sldNum" sz="quarter" idx="12"/>
          </p:nvPr>
        </p:nvSpPr>
        <p:spPr/>
        <p:txBody>
          <a:bodyPr/>
          <a:lstStyle/>
          <a:p>
            <a:fld id="{B5745805-51BF-4E2F-B3AB-EE4299CCDF8D}" type="slidenum">
              <a:rPr lang="en-IE" smtClean="0"/>
              <a:t>‹#›</a:t>
            </a:fld>
            <a:endParaRPr lang="en-IE"/>
          </a:p>
        </p:txBody>
      </p:sp>
    </p:spTree>
    <p:extLst>
      <p:ext uri="{BB962C8B-B14F-4D97-AF65-F5344CB8AC3E}">
        <p14:creationId xmlns:p14="http://schemas.microsoft.com/office/powerpoint/2010/main" val="460999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72489-288C-8A5F-C2BF-DB7DFC0E58A9}"/>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E861B01B-6008-B030-7423-50A9A95C531C}"/>
              </a:ext>
            </a:extLst>
          </p:cNvPr>
          <p:cNvSpPr>
            <a:spLocks noGrp="1"/>
          </p:cNvSpPr>
          <p:nvPr>
            <p:ph type="dt" sz="half" idx="10"/>
          </p:nvPr>
        </p:nvSpPr>
        <p:spPr/>
        <p:txBody>
          <a:bodyPr/>
          <a:lstStyle/>
          <a:p>
            <a:fld id="{17CC9429-8946-4037-871C-75A18865E323}" type="datetimeFigureOut">
              <a:rPr lang="en-IE" smtClean="0"/>
              <a:t>22/05/2026</a:t>
            </a:fld>
            <a:endParaRPr lang="en-IE"/>
          </a:p>
        </p:txBody>
      </p:sp>
      <p:sp>
        <p:nvSpPr>
          <p:cNvPr id="4" name="Footer Placeholder 3">
            <a:extLst>
              <a:ext uri="{FF2B5EF4-FFF2-40B4-BE49-F238E27FC236}">
                <a16:creationId xmlns:a16="http://schemas.microsoft.com/office/drawing/2014/main" id="{1E06B155-6DB7-0367-4207-02A62089F5EE}"/>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AAB6DF09-FD8E-219E-8090-37A8C1A9093E}"/>
              </a:ext>
            </a:extLst>
          </p:cNvPr>
          <p:cNvSpPr>
            <a:spLocks noGrp="1"/>
          </p:cNvSpPr>
          <p:nvPr>
            <p:ph type="sldNum" sz="quarter" idx="12"/>
          </p:nvPr>
        </p:nvSpPr>
        <p:spPr/>
        <p:txBody>
          <a:bodyPr/>
          <a:lstStyle/>
          <a:p>
            <a:fld id="{B5745805-51BF-4E2F-B3AB-EE4299CCDF8D}" type="slidenum">
              <a:rPr lang="en-IE" smtClean="0"/>
              <a:t>‹#›</a:t>
            </a:fld>
            <a:endParaRPr lang="en-IE"/>
          </a:p>
        </p:txBody>
      </p:sp>
    </p:spTree>
    <p:extLst>
      <p:ext uri="{BB962C8B-B14F-4D97-AF65-F5344CB8AC3E}">
        <p14:creationId xmlns:p14="http://schemas.microsoft.com/office/powerpoint/2010/main" val="721065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D7A173-8A26-9758-D4E4-D9A0388993F1}"/>
              </a:ext>
            </a:extLst>
          </p:cNvPr>
          <p:cNvSpPr>
            <a:spLocks noGrp="1"/>
          </p:cNvSpPr>
          <p:nvPr>
            <p:ph type="dt" sz="half" idx="10"/>
          </p:nvPr>
        </p:nvSpPr>
        <p:spPr/>
        <p:txBody>
          <a:bodyPr/>
          <a:lstStyle/>
          <a:p>
            <a:fld id="{17CC9429-8946-4037-871C-75A18865E323}" type="datetimeFigureOut">
              <a:rPr lang="en-IE" smtClean="0"/>
              <a:t>22/05/2026</a:t>
            </a:fld>
            <a:endParaRPr lang="en-IE"/>
          </a:p>
        </p:txBody>
      </p:sp>
      <p:sp>
        <p:nvSpPr>
          <p:cNvPr id="3" name="Footer Placeholder 2">
            <a:extLst>
              <a:ext uri="{FF2B5EF4-FFF2-40B4-BE49-F238E27FC236}">
                <a16:creationId xmlns:a16="http://schemas.microsoft.com/office/drawing/2014/main" id="{E99B2690-C80B-A240-9FDB-CB015E492753}"/>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2D8B92AF-1596-7E51-01D9-88E4BC667548}"/>
              </a:ext>
            </a:extLst>
          </p:cNvPr>
          <p:cNvSpPr>
            <a:spLocks noGrp="1"/>
          </p:cNvSpPr>
          <p:nvPr>
            <p:ph type="sldNum" sz="quarter" idx="12"/>
          </p:nvPr>
        </p:nvSpPr>
        <p:spPr/>
        <p:txBody>
          <a:bodyPr/>
          <a:lstStyle/>
          <a:p>
            <a:fld id="{B5745805-51BF-4E2F-B3AB-EE4299CCDF8D}" type="slidenum">
              <a:rPr lang="en-IE" smtClean="0"/>
              <a:t>‹#›</a:t>
            </a:fld>
            <a:endParaRPr lang="en-IE"/>
          </a:p>
        </p:txBody>
      </p:sp>
    </p:spTree>
    <p:extLst>
      <p:ext uri="{BB962C8B-B14F-4D97-AF65-F5344CB8AC3E}">
        <p14:creationId xmlns:p14="http://schemas.microsoft.com/office/powerpoint/2010/main" val="1600911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EF920-B022-07BE-9736-1532D2FF43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79418D0-7B76-6508-4C38-7B9499F407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07210D4B-0DAD-0D5B-CEA8-64E89047DD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2B6035-A170-AEA3-46B6-A77361BC61E0}"/>
              </a:ext>
            </a:extLst>
          </p:cNvPr>
          <p:cNvSpPr>
            <a:spLocks noGrp="1"/>
          </p:cNvSpPr>
          <p:nvPr>
            <p:ph type="dt" sz="half" idx="10"/>
          </p:nvPr>
        </p:nvSpPr>
        <p:spPr/>
        <p:txBody>
          <a:bodyPr/>
          <a:lstStyle/>
          <a:p>
            <a:fld id="{17CC9429-8946-4037-871C-75A18865E323}" type="datetimeFigureOut">
              <a:rPr lang="en-IE" smtClean="0"/>
              <a:t>22/05/2026</a:t>
            </a:fld>
            <a:endParaRPr lang="en-IE"/>
          </a:p>
        </p:txBody>
      </p:sp>
      <p:sp>
        <p:nvSpPr>
          <p:cNvPr id="6" name="Footer Placeholder 5">
            <a:extLst>
              <a:ext uri="{FF2B5EF4-FFF2-40B4-BE49-F238E27FC236}">
                <a16:creationId xmlns:a16="http://schemas.microsoft.com/office/drawing/2014/main" id="{09AA18EE-4DEE-99EE-425A-C22808D8715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3418843-9E67-A893-F102-66AF91E85BEF}"/>
              </a:ext>
            </a:extLst>
          </p:cNvPr>
          <p:cNvSpPr>
            <a:spLocks noGrp="1"/>
          </p:cNvSpPr>
          <p:nvPr>
            <p:ph type="sldNum" sz="quarter" idx="12"/>
          </p:nvPr>
        </p:nvSpPr>
        <p:spPr/>
        <p:txBody>
          <a:bodyPr/>
          <a:lstStyle/>
          <a:p>
            <a:fld id="{B5745805-51BF-4E2F-B3AB-EE4299CCDF8D}" type="slidenum">
              <a:rPr lang="en-IE" smtClean="0"/>
              <a:t>‹#›</a:t>
            </a:fld>
            <a:endParaRPr lang="en-IE"/>
          </a:p>
        </p:txBody>
      </p:sp>
    </p:spTree>
    <p:extLst>
      <p:ext uri="{BB962C8B-B14F-4D97-AF65-F5344CB8AC3E}">
        <p14:creationId xmlns:p14="http://schemas.microsoft.com/office/powerpoint/2010/main" val="420935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E32CB-C3CE-DF40-D4D5-691A30A166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5A51E6FE-DA5E-C01A-E276-3F93CD76ED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83490D4D-0EDA-5F59-1669-CB80CAED7D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9B8AC3-14F3-48B9-3096-6A8F401F2382}"/>
              </a:ext>
            </a:extLst>
          </p:cNvPr>
          <p:cNvSpPr>
            <a:spLocks noGrp="1"/>
          </p:cNvSpPr>
          <p:nvPr>
            <p:ph type="dt" sz="half" idx="10"/>
          </p:nvPr>
        </p:nvSpPr>
        <p:spPr/>
        <p:txBody>
          <a:bodyPr/>
          <a:lstStyle/>
          <a:p>
            <a:fld id="{17CC9429-8946-4037-871C-75A18865E323}" type="datetimeFigureOut">
              <a:rPr lang="en-IE" smtClean="0"/>
              <a:t>22/05/2026</a:t>
            </a:fld>
            <a:endParaRPr lang="en-IE"/>
          </a:p>
        </p:txBody>
      </p:sp>
      <p:sp>
        <p:nvSpPr>
          <p:cNvPr id="6" name="Footer Placeholder 5">
            <a:extLst>
              <a:ext uri="{FF2B5EF4-FFF2-40B4-BE49-F238E27FC236}">
                <a16:creationId xmlns:a16="http://schemas.microsoft.com/office/drawing/2014/main" id="{2E8E36CC-B86C-7F3D-4E62-FA79DD53838A}"/>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90565AC-D62C-FED0-49F1-036E9EB55C40}"/>
              </a:ext>
            </a:extLst>
          </p:cNvPr>
          <p:cNvSpPr>
            <a:spLocks noGrp="1"/>
          </p:cNvSpPr>
          <p:nvPr>
            <p:ph type="sldNum" sz="quarter" idx="12"/>
          </p:nvPr>
        </p:nvSpPr>
        <p:spPr/>
        <p:txBody>
          <a:bodyPr/>
          <a:lstStyle/>
          <a:p>
            <a:fld id="{B5745805-51BF-4E2F-B3AB-EE4299CCDF8D}" type="slidenum">
              <a:rPr lang="en-IE" smtClean="0"/>
              <a:t>‹#›</a:t>
            </a:fld>
            <a:endParaRPr lang="en-IE"/>
          </a:p>
        </p:txBody>
      </p:sp>
    </p:spTree>
    <p:extLst>
      <p:ext uri="{BB962C8B-B14F-4D97-AF65-F5344CB8AC3E}">
        <p14:creationId xmlns:p14="http://schemas.microsoft.com/office/powerpoint/2010/main" val="3191112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DFA4C0-78C6-B837-16AE-682C623FFF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24C8AE9-7E90-9CF2-8A70-4DC0B4456C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459500FE-EB9C-D531-D695-66BC7FAF4A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7CC9429-8946-4037-871C-75A18865E323}" type="datetimeFigureOut">
              <a:rPr lang="en-IE" smtClean="0"/>
              <a:t>22/05/2026</a:t>
            </a:fld>
            <a:endParaRPr lang="en-IE"/>
          </a:p>
        </p:txBody>
      </p:sp>
      <p:sp>
        <p:nvSpPr>
          <p:cNvPr id="5" name="Footer Placeholder 4">
            <a:extLst>
              <a:ext uri="{FF2B5EF4-FFF2-40B4-BE49-F238E27FC236}">
                <a16:creationId xmlns:a16="http://schemas.microsoft.com/office/drawing/2014/main" id="{4D0289D4-0330-5AF1-5EEF-916054CB6C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E"/>
          </a:p>
        </p:txBody>
      </p:sp>
      <p:sp>
        <p:nvSpPr>
          <p:cNvPr id="6" name="Slide Number Placeholder 5">
            <a:extLst>
              <a:ext uri="{FF2B5EF4-FFF2-40B4-BE49-F238E27FC236}">
                <a16:creationId xmlns:a16="http://schemas.microsoft.com/office/drawing/2014/main" id="{23CB139B-4AD8-1450-581D-A3BCA07EA7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5745805-51BF-4E2F-B3AB-EE4299CCDF8D}" type="slidenum">
              <a:rPr lang="en-IE" smtClean="0"/>
              <a:t>‹#›</a:t>
            </a:fld>
            <a:endParaRPr lang="en-IE"/>
          </a:p>
        </p:txBody>
      </p:sp>
    </p:spTree>
    <p:extLst>
      <p:ext uri="{BB962C8B-B14F-4D97-AF65-F5344CB8AC3E}">
        <p14:creationId xmlns:p14="http://schemas.microsoft.com/office/powerpoint/2010/main" val="1607415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hpsc.ie/a-z/vaccinepreventable/vaccination/immunisationuptakestatistics/immunisationuptakestatisticsforjuniorinfant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www.hpsc.ie/a-z/vaccinepreventable/vaccination/immunisationuptakestatistics/immunisationuptakestatisticsforjuniorinfants/"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chart" Target="../charts/chart1.xml"/><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chart" Target="../charts/chart3.xml"/><Relationship Id="rId5" Type="http://schemas.openxmlformats.org/officeDocument/2006/relationships/image" Target="../media/image7.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chart" Target="../charts/chart5.xml"/><Relationship Id="rId5" Type="http://schemas.openxmlformats.org/officeDocument/2006/relationships/image" Target="../media/image7.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hyperlink" Target="https://www.who.int/news/item/15-07-2024-global-childhood-immunization-levels-stalled-in-2023-leaving-many-without-life-saving-protection"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5DAEBB-C4FC-FC3C-16E8-26D2F204E81A}"/>
              </a:ext>
            </a:extLst>
          </p:cNvPr>
          <p:cNvSpPr/>
          <p:nvPr/>
        </p:nvSpPr>
        <p:spPr>
          <a:xfrm>
            <a:off x="0" y="1352551"/>
            <a:ext cx="12196109" cy="3143250"/>
          </a:xfrm>
          <a:prstGeom prst="rect">
            <a:avLst/>
          </a:prstGeom>
          <a:solidFill>
            <a:srgbClr val="00615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IE" sz="1600" b="1" baseline="0" dirty="0">
              <a:solidFill>
                <a:schemeClr val="tx1"/>
              </a:solidFill>
            </a:endParaRPr>
          </a:p>
        </p:txBody>
      </p:sp>
      <p:sp>
        <p:nvSpPr>
          <p:cNvPr id="9" name="Title 8">
            <a:extLst>
              <a:ext uri="{FF2B5EF4-FFF2-40B4-BE49-F238E27FC236}">
                <a16:creationId xmlns:a16="http://schemas.microsoft.com/office/drawing/2014/main" id="{06AC8681-EE8E-4AFB-99FE-A68081B8326A}"/>
              </a:ext>
            </a:extLst>
          </p:cNvPr>
          <p:cNvSpPr>
            <a:spLocks noGrp="1"/>
          </p:cNvSpPr>
          <p:nvPr>
            <p:ph type="title"/>
          </p:nvPr>
        </p:nvSpPr>
        <p:spPr>
          <a:xfrm>
            <a:off x="1841470" y="198849"/>
            <a:ext cx="3267858" cy="622022"/>
          </a:xfrm>
        </p:spPr>
        <p:txBody>
          <a:bodyPr>
            <a:normAutofit/>
          </a:bodyPr>
          <a:lstStyle/>
          <a:p>
            <a:r>
              <a:rPr lang="en-US" sz="2000" b="1" dirty="0">
                <a:solidFill>
                  <a:srgbClr val="051E33"/>
                </a:solidFill>
              </a:rPr>
              <a:t>Annual Epidemiological Report</a:t>
            </a:r>
          </a:p>
        </p:txBody>
      </p:sp>
      <p:pic>
        <p:nvPicPr>
          <p:cNvPr id="4" name="Picture 4" descr="HSE-New-logo - Health Service Executive">
            <a:extLst>
              <a:ext uri="{FF2B5EF4-FFF2-40B4-BE49-F238E27FC236}">
                <a16:creationId xmlns:a16="http://schemas.microsoft.com/office/drawing/2014/main" id="{F66F3AC9-5DA5-E037-BDDA-41B17B11E5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23" r="7581"/>
          <a:stretch/>
        </p:blipFill>
        <p:spPr bwMode="auto">
          <a:xfrm>
            <a:off x="274975" y="305671"/>
            <a:ext cx="596646" cy="3892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5P Content 126">
            <a:extLst>
              <a:ext uri="{FF2B5EF4-FFF2-40B4-BE49-F238E27FC236}">
                <a16:creationId xmlns:a16="http://schemas.microsoft.com/office/drawing/2014/main" id="{BF01EC59-568B-C7D6-D7D6-8CD21F5CD3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053" y="311208"/>
            <a:ext cx="596924" cy="38373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DF5CD49F-FB93-7457-E645-799D740F2427}"/>
              </a:ext>
            </a:extLst>
          </p:cNvPr>
          <p:cNvCxnSpPr>
            <a:cxnSpLocks/>
          </p:cNvCxnSpPr>
          <p:nvPr/>
        </p:nvCxnSpPr>
        <p:spPr>
          <a:xfrm>
            <a:off x="1662183" y="256462"/>
            <a:ext cx="0" cy="484203"/>
          </a:xfrm>
          <a:prstGeom prst="line">
            <a:avLst/>
          </a:prstGeom>
          <a:ln w="28575" cap="rnd">
            <a:solidFill>
              <a:srgbClr val="C4B9A6"/>
            </a:solidFill>
            <a:roun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85FAFBF-A575-CF27-25FF-7D68CC1C1F96}"/>
              </a:ext>
            </a:extLst>
          </p:cNvPr>
          <p:cNvSpPr txBox="1"/>
          <p:nvPr/>
        </p:nvSpPr>
        <p:spPr>
          <a:xfrm>
            <a:off x="1868129" y="1352551"/>
            <a:ext cx="6482398" cy="3446521"/>
          </a:xfrm>
          <a:prstGeom prst="rect">
            <a:avLst/>
          </a:prstGeom>
          <a:noFill/>
        </p:spPr>
        <p:txBody>
          <a:bodyPr wrap="square">
            <a:spAutoFit/>
          </a:bodyPr>
          <a:lstStyle/>
          <a:p>
            <a:pPr>
              <a:lnSpc>
                <a:spcPct val="107000"/>
              </a:lnSpc>
              <a:spcAft>
                <a:spcPts val="800"/>
              </a:spcAft>
            </a:pPr>
            <a:r>
              <a:rPr lang="en-US" sz="2400" b="1" kern="100" dirty="0">
                <a:solidFill>
                  <a:srgbClr val="FFFFFF"/>
                </a:solidFill>
                <a:latin typeface="Aptos" panose="020B0004020202020204" pitchFamily="34" charset="0"/>
                <a:cs typeface="Times New Roman" panose="02020603050405020304" pitchFamily="18" charset="0"/>
              </a:rPr>
              <a:t>Vaccine uptake in junior infants and children aged between 4 and 5 years in Ireland, 2023/2024</a:t>
            </a:r>
            <a:endParaRPr lang="en-IE"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kern="100" dirty="0">
                <a:solidFill>
                  <a:srgbClr val="FFFFFF"/>
                </a:solidFill>
                <a:latin typeface="Aptos" panose="020B0004020202020204" pitchFamily="34" charset="0"/>
                <a:cs typeface="Times New Roman" panose="02020603050405020304" pitchFamily="18" charset="0"/>
              </a:rPr>
              <a:t>4 in 1 vaccine (DTaP-IPV) uptake and Measles, Mumps, Rubella (MMR) vaccine uptake as reported by Local Health Offices (LHOs) to HPSC for the academic year 2023 - 2024</a:t>
            </a:r>
            <a:endParaRPr lang="en-GB" sz="16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6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A report from the Vaccine Preventable Disease Team, HPSC</a:t>
            </a:r>
            <a:r>
              <a:rPr lang="en-GB" sz="1600" kern="100" baseline="300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1</a:t>
            </a:r>
          </a:p>
          <a:p>
            <a:pPr>
              <a:lnSpc>
                <a:spcPct val="107000"/>
              </a:lnSpc>
              <a:spcAft>
                <a:spcPts val="800"/>
              </a:spcAft>
            </a:pPr>
            <a:endParaRPr lang="en-GB" sz="1600" kern="100" baseline="30000" dirty="0">
              <a:solidFill>
                <a:srgbClr val="FFFFFF"/>
              </a:solidFill>
              <a:latin typeface="Aptos" panose="020B0004020202020204" pitchFamily="34" charset="0"/>
              <a:ea typeface="Aptos" panose="020B0004020202020204" pitchFamily="34" charset="0"/>
              <a:cs typeface="Times New Roman" panose="02020603050405020304" pitchFamily="18" charset="0"/>
            </a:endParaRPr>
          </a:p>
          <a:p>
            <a:pPr>
              <a:lnSpc>
                <a:spcPct val="107000"/>
              </a:lnSpc>
            </a:pPr>
            <a:r>
              <a:rPr lang="en-GB" sz="1600" kern="100" baseline="30000" dirty="0">
                <a:solidFill>
                  <a:srgbClr val="FFFFFF"/>
                </a:solidFill>
                <a:latin typeface="Aptos" panose="020B0004020202020204" pitchFamily="34" charset="0"/>
                <a:ea typeface="Aptos" panose="020B0004020202020204" pitchFamily="34" charset="0"/>
                <a:cs typeface="Times New Roman" panose="02020603050405020304" pitchFamily="18" charset="0"/>
              </a:rPr>
              <a:t>Report prepared by: Piaras O’Lorcain</a:t>
            </a:r>
          </a:p>
          <a:p>
            <a:pPr>
              <a:lnSpc>
                <a:spcPct val="107000"/>
              </a:lnSpc>
            </a:pPr>
            <a:r>
              <a:rPr lang="en-GB" sz="1600" kern="100" baseline="30000" dirty="0">
                <a:solidFill>
                  <a:srgbClr val="FFFFFF"/>
                </a:solidFill>
                <a:latin typeface="Aptos" panose="020B0004020202020204" pitchFamily="34" charset="0"/>
                <a:ea typeface="Aptos" panose="020B0004020202020204" pitchFamily="34" charset="0"/>
                <a:cs typeface="Times New Roman" panose="02020603050405020304" pitchFamily="18" charset="0"/>
              </a:rPr>
              <a:t>Published: November 2025</a:t>
            </a:r>
            <a:endParaRPr lang="en-IE"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C1020CD0-690F-11C6-F97A-BE609BB3C61B}"/>
              </a:ext>
            </a:extLst>
          </p:cNvPr>
          <p:cNvSpPr txBox="1"/>
          <p:nvPr/>
        </p:nvSpPr>
        <p:spPr>
          <a:xfrm>
            <a:off x="1847850" y="6452905"/>
            <a:ext cx="9255155" cy="251351"/>
          </a:xfrm>
          <a:prstGeom prst="rect">
            <a:avLst/>
          </a:prstGeom>
          <a:noFill/>
        </p:spPr>
        <p:txBody>
          <a:bodyPr wrap="square">
            <a:spAutoFit/>
          </a:bodyPr>
          <a:lstStyle/>
          <a:p>
            <a:pPr>
              <a:lnSpc>
                <a:spcPct val="107000"/>
              </a:lnSpc>
              <a:spcAft>
                <a:spcPts val="800"/>
              </a:spcAft>
            </a:pPr>
            <a:r>
              <a:rPr lang="en-GB" sz="1000" kern="100" baseline="30000" dirty="0">
                <a:solidFill>
                  <a:srgbClr val="9BAAB3"/>
                </a:solidFill>
                <a:effectLst/>
                <a:latin typeface="Aptos" panose="020B0004020202020204" pitchFamily="34" charset="0"/>
                <a:ea typeface="Aptos" panose="020B0004020202020204" pitchFamily="34" charset="0"/>
                <a:cs typeface="Times New Roman" panose="02020603050405020304" pitchFamily="18" charset="0"/>
              </a:rPr>
              <a:t>1</a:t>
            </a:r>
            <a:r>
              <a:rPr lang="en-GB" sz="1000" kern="100" dirty="0">
                <a:solidFill>
                  <a:srgbClr val="9BAAB3"/>
                </a:solidFill>
                <a:effectLst/>
                <a:latin typeface="Aptos" panose="020B0004020202020204" pitchFamily="34" charset="0"/>
                <a:ea typeface="Aptos" panose="020B0004020202020204" pitchFamily="34" charset="0"/>
                <a:cs typeface="Times New Roman" panose="02020603050405020304" pitchFamily="18" charset="0"/>
              </a:rPr>
              <a:t>The Vaccine Preventable Disease Team is part of the Health Protection Surveillance Centre, National Health Protection Office, Health Service Executive</a:t>
            </a:r>
            <a:endParaRPr lang="en-IE" sz="1000" kern="100" dirty="0">
              <a:solidFill>
                <a:srgbClr val="9BAAB3"/>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7369D445-A745-6FFF-C867-15B290DF91BD}"/>
              </a:ext>
            </a:extLst>
          </p:cNvPr>
          <p:cNvSpPr txBox="1"/>
          <p:nvPr/>
        </p:nvSpPr>
        <p:spPr>
          <a:xfrm>
            <a:off x="1847850" y="4653248"/>
            <a:ext cx="8496300" cy="1563505"/>
          </a:xfrm>
          <a:prstGeom prst="rect">
            <a:avLst/>
          </a:prstGeom>
          <a:noFill/>
        </p:spPr>
        <p:txBody>
          <a:bodyPr wrap="square">
            <a:spAutoFit/>
          </a:bodyPr>
          <a:lstStyle/>
          <a:p>
            <a:pPr>
              <a:lnSpc>
                <a:spcPct val="107000"/>
              </a:lnSpc>
            </a:pPr>
            <a:r>
              <a:rPr lang="en-GB" sz="1000" kern="100" dirty="0">
                <a:solidFill>
                  <a:srgbClr val="006152"/>
                </a:solidFill>
                <a:effectLst/>
                <a:latin typeface="Aptos" panose="020B0004020202020204" pitchFamily="34" charset="0"/>
                <a:ea typeface="Aptos" panose="020B0004020202020204" pitchFamily="34" charset="0"/>
                <a:cs typeface="Times New Roman" panose="02020603050405020304" pitchFamily="18" charset="0"/>
              </a:rPr>
              <a:t>Published by:</a:t>
            </a:r>
            <a:endParaRPr lang="en-IE"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pPr>
            <a:r>
              <a:rPr lang="en-GB" sz="1000" kern="100" dirty="0">
                <a:effectLst/>
                <a:latin typeface="Aptos" panose="020B0004020202020204" pitchFamily="34" charset="0"/>
                <a:ea typeface="Aptos" panose="020B0004020202020204" pitchFamily="34" charset="0"/>
                <a:cs typeface="Times New Roman" panose="02020603050405020304" pitchFamily="18" charset="0"/>
              </a:rPr>
              <a:t>Health Protection Surveillance Centre, 25-27 Middle Gardiner St, Dublin 1 Ireland.</a:t>
            </a:r>
            <a:endParaRPr lang="en-IE"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pPr>
            <a:r>
              <a:rPr lang="en-GB" sz="1000" kern="100" dirty="0">
                <a:effectLst/>
                <a:latin typeface="Aptos" panose="020B0004020202020204" pitchFamily="34" charset="0"/>
                <a:ea typeface="Aptos" panose="020B0004020202020204" pitchFamily="34" charset="0"/>
                <a:cs typeface="Times New Roman" panose="02020603050405020304" pitchFamily="18" charset="0"/>
              </a:rPr>
              <a:t>t: +353 1 8765300</a:t>
            </a:r>
            <a:endParaRPr lang="en-IE"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pPr>
            <a:r>
              <a:rPr lang="en-GB" sz="1000" kern="100" dirty="0">
                <a:effectLst/>
                <a:latin typeface="Aptos" panose="020B0004020202020204" pitchFamily="34" charset="0"/>
                <a:ea typeface="Aptos" panose="020B0004020202020204" pitchFamily="34" charset="0"/>
                <a:cs typeface="Times New Roman" panose="02020603050405020304" pitchFamily="18" charset="0"/>
              </a:rPr>
              <a:t>© Health Protection Surveillance Centre, 2025</a:t>
            </a:r>
            <a:endParaRPr lang="en-IE"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pPr>
            <a:r>
              <a:rPr lang="en-GB" sz="1000" kern="100" dirty="0">
                <a:effectLst/>
                <a:latin typeface="Aptos" panose="020B0004020202020204" pitchFamily="34" charset="0"/>
                <a:ea typeface="Aptos" panose="020B0004020202020204" pitchFamily="34" charset="0"/>
                <a:cs typeface="Times New Roman" panose="02020603050405020304" pitchFamily="18" charset="0"/>
              </a:rPr>
              <a:t> </a:t>
            </a:r>
            <a:endParaRPr lang="en-IE"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pPr>
            <a:r>
              <a:rPr lang="en-GB" sz="1000" kern="100" dirty="0">
                <a:solidFill>
                  <a:srgbClr val="006152"/>
                </a:solidFill>
                <a:effectLst/>
                <a:latin typeface="Aptos" panose="020B0004020202020204" pitchFamily="34" charset="0"/>
                <a:ea typeface="Aptos" panose="020B0004020202020204" pitchFamily="34" charset="0"/>
                <a:cs typeface="Times New Roman" panose="02020603050405020304" pitchFamily="18" charset="0"/>
              </a:rPr>
              <a:t>Citation Text:</a:t>
            </a:r>
            <a:endParaRPr lang="en-IE"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pPr>
            <a:r>
              <a:rPr lang="en-IE" sz="1000" kern="100" dirty="0">
                <a:effectLst/>
                <a:latin typeface="Aptos" panose="020B0004020202020204" pitchFamily="34" charset="0"/>
                <a:ea typeface="Aptos" panose="020B0004020202020204" pitchFamily="34" charset="0"/>
                <a:cs typeface="Times New Roman" panose="02020603050405020304" pitchFamily="18" charset="0"/>
              </a:rPr>
              <a:t>HSE Health Protection Surveillance Centre (2025</a:t>
            </a:r>
            <a:r>
              <a:rPr lang="en-IE" sz="1000" kern="100" dirty="0">
                <a:latin typeface="Aptos" panose="020B0004020202020204" pitchFamily="34" charset="0"/>
                <a:cs typeface="Times New Roman" panose="02020603050405020304" pitchFamily="18" charset="0"/>
              </a:rPr>
              <a:t>). </a:t>
            </a:r>
            <a:r>
              <a:rPr lang="en-US" sz="1000" kern="100" dirty="0">
                <a:latin typeface="Aptos" panose="020B0004020202020204" pitchFamily="34" charset="0"/>
                <a:cs typeface="Times New Roman" panose="02020603050405020304" pitchFamily="18" charset="0"/>
              </a:rPr>
              <a:t>Vaccine uptake in junior infants and children aged between 4-5 years in Ireland, 2023/2024</a:t>
            </a:r>
            <a:r>
              <a:rPr lang="en-IE" sz="1000" kern="100" dirty="0">
                <a:latin typeface="Aptos" panose="020B0004020202020204" pitchFamily="34" charset="0"/>
                <a:cs typeface="Times New Roman" panose="02020603050405020304" pitchFamily="18" charset="0"/>
              </a:rPr>
              <a:t>. Dublin.</a:t>
            </a:r>
          </a:p>
          <a:p>
            <a:pPr>
              <a:lnSpc>
                <a:spcPct val="107000"/>
              </a:lnSpc>
            </a:pPr>
            <a:r>
              <a:rPr lang="en-GB" sz="1000" kern="100" dirty="0">
                <a:latin typeface="Aptos" panose="020B0004020202020204" pitchFamily="34" charset="0"/>
                <a:cs typeface="Times New Roman" panose="02020603050405020304" pitchFamily="18" charset="0"/>
              </a:rPr>
              <a:t> </a:t>
            </a:r>
            <a:endParaRPr lang="en-IE" sz="1000" kern="100" dirty="0">
              <a:latin typeface="Aptos" panose="020B0004020202020204" pitchFamily="34" charset="0"/>
              <a:cs typeface="Times New Roman" panose="02020603050405020304" pitchFamily="18" charset="0"/>
            </a:endParaRPr>
          </a:p>
          <a:p>
            <a:r>
              <a:rPr lang="en-IE" sz="1000" dirty="0">
                <a:effectLst/>
                <a:latin typeface="Aptos" panose="020B0004020202020204" pitchFamily="34" charset="0"/>
                <a:ea typeface="Aptos" panose="020B0004020202020204" pitchFamily="34" charset="0"/>
                <a:cs typeface="Times New Roman" panose="02020603050405020304" pitchFamily="18" charset="0"/>
              </a:rPr>
              <a:t>Reproduction is authorised, provided source is acknowledged</a:t>
            </a:r>
            <a:endParaRPr lang="en-IE" sz="1000" dirty="0"/>
          </a:p>
        </p:txBody>
      </p:sp>
    </p:spTree>
    <p:extLst>
      <p:ext uri="{BB962C8B-B14F-4D97-AF65-F5344CB8AC3E}">
        <p14:creationId xmlns:p14="http://schemas.microsoft.com/office/powerpoint/2010/main" val="309536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F50C43-C637-1320-D9ED-76CC41B053BB}"/>
              </a:ext>
            </a:extLst>
          </p:cNvPr>
          <p:cNvSpPr/>
          <p:nvPr/>
        </p:nvSpPr>
        <p:spPr>
          <a:xfrm>
            <a:off x="-955" y="0"/>
            <a:ext cx="4057869" cy="6858000"/>
          </a:xfrm>
          <a:prstGeom prst="rect">
            <a:avLst/>
          </a:prstGeom>
          <a:solidFill>
            <a:srgbClr val="B3D0CB"/>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IE" sz="1600" b="1" baseline="0" dirty="0">
              <a:solidFill>
                <a:schemeClr val="tx1"/>
              </a:solidFill>
            </a:endParaRPr>
          </a:p>
        </p:txBody>
      </p:sp>
      <p:sp>
        <p:nvSpPr>
          <p:cNvPr id="9" name="Title 8">
            <a:extLst>
              <a:ext uri="{FF2B5EF4-FFF2-40B4-BE49-F238E27FC236}">
                <a16:creationId xmlns:a16="http://schemas.microsoft.com/office/drawing/2014/main" id="{06AC8681-EE8E-4AFB-99FE-A68081B8326A}"/>
              </a:ext>
            </a:extLst>
          </p:cNvPr>
          <p:cNvSpPr>
            <a:spLocks noGrp="1"/>
          </p:cNvSpPr>
          <p:nvPr>
            <p:ph type="title"/>
          </p:nvPr>
        </p:nvSpPr>
        <p:spPr>
          <a:xfrm>
            <a:off x="1523122" y="192582"/>
            <a:ext cx="2621556" cy="823772"/>
          </a:xfrm>
        </p:spPr>
        <p:txBody>
          <a:bodyPr>
            <a:normAutofit/>
          </a:bodyPr>
          <a:lstStyle/>
          <a:p>
            <a:r>
              <a:rPr lang="en-US" sz="2000" b="1" dirty="0">
                <a:solidFill>
                  <a:srgbClr val="0C2950"/>
                </a:solidFill>
              </a:rPr>
              <a:t>Appendix 2</a:t>
            </a:r>
          </a:p>
        </p:txBody>
      </p:sp>
      <p:cxnSp>
        <p:nvCxnSpPr>
          <p:cNvPr id="8" name="Straight Connector 7">
            <a:extLst>
              <a:ext uri="{FF2B5EF4-FFF2-40B4-BE49-F238E27FC236}">
                <a16:creationId xmlns:a16="http://schemas.microsoft.com/office/drawing/2014/main" id="{DF5CD49F-FB93-7457-E645-799D740F2427}"/>
              </a:ext>
            </a:extLst>
          </p:cNvPr>
          <p:cNvCxnSpPr>
            <a:cxnSpLocks/>
          </p:cNvCxnSpPr>
          <p:nvPr/>
        </p:nvCxnSpPr>
        <p:spPr>
          <a:xfrm>
            <a:off x="1481122" y="229303"/>
            <a:ext cx="0" cy="484203"/>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B953F69-6B56-DDB7-E044-94BBEDCD2C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353" y="192582"/>
            <a:ext cx="506570" cy="515193"/>
          </a:xfrm>
          <a:prstGeom prst="rect">
            <a:avLst/>
          </a:prstGeom>
        </p:spPr>
      </p:pic>
      <p:pic>
        <p:nvPicPr>
          <p:cNvPr id="5" name="Picture 4">
            <a:extLst>
              <a:ext uri="{FF2B5EF4-FFF2-40B4-BE49-F238E27FC236}">
                <a16:creationId xmlns:a16="http://schemas.microsoft.com/office/drawing/2014/main" id="{8C6BC744-8BE6-CE38-B568-09611B5E54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774" y="223572"/>
            <a:ext cx="652781" cy="484203"/>
          </a:xfrm>
          <a:prstGeom prst="rect">
            <a:avLst/>
          </a:prstGeom>
        </p:spPr>
      </p:pic>
      <p:sp>
        <p:nvSpPr>
          <p:cNvPr id="7" name="TextBox 6">
            <a:extLst>
              <a:ext uri="{FF2B5EF4-FFF2-40B4-BE49-F238E27FC236}">
                <a16:creationId xmlns:a16="http://schemas.microsoft.com/office/drawing/2014/main" id="{47DEF38A-1866-14D7-8704-9FE70784BA56}"/>
              </a:ext>
            </a:extLst>
          </p:cNvPr>
          <p:cNvSpPr txBox="1"/>
          <p:nvPr/>
        </p:nvSpPr>
        <p:spPr>
          <a:xfrm>
            <a:off x="68345" y="1016354"/>
            <a:ext cx="3815496" cy="1477328"/>
          </a:xfrm>
          <a:prstGeom prst="rect">
            <a:avLst/>
          </a:prstGeom>
          <a:noFill/>
        </p:spPr>
        <p:txBody>
          <a:bodyPr wrap="square">
            <a:spAutoFit/>
          </a:bodyPr>
          <a:lstStyle/>
          <a:p>
            <a:r>
              <a:rPr lang="en-IE" sz="1800" b="1" dirty="0">
                <a:effectLst/>
                <a:latin typeface="Calibri" panose="020F0502020204030204" pitchFamily="34" charset="0"/>
                <a:ea typeface="Calibri" panose="020F0502020204030204" pitchFamily="34" charset="0"/>
              </a:rPr>
              <a:t>Overall uptake of the DTaP-IPV and MMR vaccines in junior infants in Ireland by Community Health Organisation (CHO) during the 2023/2024 academic year</a:t>
            </a:r>
            <a:endParaRPr lang="en-IE" dirty="0"/>
          </a:p>
        </p:txBody>
      </p:sp>
      <p:sp>
        <p:nvSpPr>
          <p:cNvPr id="11" name="TextBox 10">
            <a:extLst>
              <a:ext uri="{FF2B5EF4-FFF2-40B4-BE49-F238E27FC236}">
                <a16:creationId xmlns:a16="http://schemas.microsoft.com/office/drawing/2014/main" id="{75F5F0D5-F202-9DBF-DBFD-207C332538CE}"/>
              </a:ext>
            </a:extLst>
          </p:cNvPr>
          <p:cNvSpPr txBox="1"/>
          <p:nvPr/>
        </p:nvSpPr>
        <p:spPr>
          <a:xfrm>
            <a:off x="68345" y="2384291"/>
            <a:ext cx="3815496" cy="2089418"/>
          </a:xfrm>
          <a:prstGeom prst="rect">
            <a:avLst/>
          </a:prstGeom>
          <a:noFill/>
        </p:spPr>
        <p:txBody>
          <a:bodyPr wrap="square">
            <a:spAutoFit/>
          </a:bodyPr>
          <a:lstStyle/>
          <a:p>
            <a:pPr algn="just">
              <a:lnSpc>
                <a:spcPct val="115000"/>
              </a:lnSpc>
              <a:spcAft>
                <a:spcPts val="1000"/>
              </a:spcAft>
            </a:pPr>
            <a:r>
              <a:rPr lang="en-IE" sz="1100" b="1" dirty="0">
                <a:effectLst/>
                <a:latin typeface="Calibri" panose="020F0502020204030204" pitchFamily="34" charset="0"/>
                <a:ea typeface="Calibri" panose="020F0502020204030204" pitchFamily="34" charset="0"/>
                <a:cs typeface="Calibri" panose="020F0502020204030204" pitchFamily="34" charset="0"/>
              </a:rPr>
              <a:t>Notes:</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IE" sz="1100" dirty="0">
                <a:effectLst/>
                <a:latin typeface="Calibri" panose="020F0502020204030204" pitchFamily="34" charset="0"/>
                <a:ea typeface="Calibri" panose="020F0502020204030204" pitchFamily="34" charset="0"/>
                <a:cs typeface="Calibri" panose="020F0502020204030204" pitchFamily="34" charset="0"/>
              </a:rPr>
              <a:t> Target Population in 30 LHOs: All children in Junior Infants on the school register in LHO on 30th September 2023 for the 2023/2024 academic year; </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IE" sz="1100" dirty="0">
                <a:effectLst/>
                <a:latin typeface="Calibri" panose="020F0502020204030204" pitchFamily="34" charset="0"/>
                <a:ea typeface="Calibri" panose="020F0502020204030204" pitchFamily="34" charset="0"/>
                <a:cs typeface="Calibri" panose="020F0502020204030204" pitchFamily="34" charset="0"/>
              </a:rPr>
              <a:t> Target Population in 2 LHOs: All children born between 01/09/2017 and 31/08/2018;  </a:t>
            </a:r>
            <a:r>
              <a:rPr lang="en-IE"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HSE Health Regions are: HSE Dublin and North East, HSE Dublin and Midlands, HSE Dublin and South East, HSE Mid West, HSE South West, HSE West and North West</a:t>
            </a:r>
            <a:endParaRPr lang="en-IE" sz="1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24" name="Table 23">
            <a:extLst>
              <a:ext uri="{FF2B5EF4-FFF2-40B4-BE49-F238E27FC236}">
                <a16:creationId xmlns:a16="http://schemas.microsoft.com/office/drawing/2014/main" id="{5B3A325B-6E9F-22BF-E204-178F55B83647}"/>
              </a:ext>
            </a:extLst>
          </p:cNvPr>
          <p:cNvGraphicFramePr>
            <a:graphicFrameLocks noGrp="1"/>
          </p:cNvGraphicFramePr>
          <p:nvPr>
            <p:extLst>
              <p:ext uri="{D42A27DB-BD31-4B8C-83A1-F6EECF244321}">
                <p14:modId xmlns:p14="http://schemas.microsoft.com/office/powerpoint/2010/main" val="654206433"/>
              </p:ext>
            </p:extLst>
          </p:nvPr>
        </p:nvGraphicFramePr>
        <p:xfrm>
          <a:off x="4448646" y="363319"/>
          <a:ext cx="7035580" cy="2169795"/>
        </p:xfrm>
        <a:graphic>
          <a:graphicData uri="http://schemas.openxmlformats.org/drawingml/2006/table">
            <a:tbl>
              <a:tblPr/>
              <a:tblGrid>
                <a:gridCol w="1843512">
                  <a:extLst>
                    <a:ext uri="{9D8B030D-6E8A-4147-A177-3AD203B41FA5}">
                      <a16:colId xmlns:a16="http://schemas.microsoft.com/office/drawing/2014/main" val="341295581"/>
                    </a:ext>
                  </a:extLst>
                </a:gridCol>
                <a:gridCol w="864422">
                  <a:extLst>
                    <a:ext uri="{9D8B030D-6E8A-4147-A177-3AD203B41FA5}">
                      <a16:colId xmlns:a16="http://schemas.microsoft.com/office/drawing/2014/main" val="3028295661"/>
                    </a:ext>
                  </a:extLst>
                </a:gridCol>
                <a:gridCol w="914400">
                  <a:extLst>
                    <a:ext uri="{9D8B030D-6E8A-4147-A177-3AD203B41FA5}">
                      <a16:colId xmlns:a16="http://schemas.microsoft.com/office/drawing/2014/main" val="1698145946"/>
                    </a:ext>
                  </a:extLst>
                </a:gridCol>
                <a:gridCol w="905069">
                  <a:extLst>
                    <a:ext uri="{9D8B030D-6E8A-4147-A177-3AD203B41FA5}">
                      <a16:colId xmlns:a16="http://schemas.microsoft.com/office/drawing/2014/main" val="2354245490"/>
                    </a:ext>
                  </a:extLst>
                </a:gridCol>
                <a:gridCol w="775534">
                  <a:extLst>
                    <a:ext uri="{9D8B030D-6E8A-4147-A177-3AD203B41FA5}">
                      <a16:colId xmlns:a16="http://schemas.microsoft.com/office/drawing/2014/main" val="1534570809"/>
                    </a:ext>
                  </a:extLst>
                </a:gridCol>
                <a:gridCol w="840069">
                  <a:extLst>
                    <a:ext uri="{9D8B030D-6E8A-4147-A177-3AD203B41FA5}">
                      <a16:colId xmlns:a16="http://schemas.microsoft.com/office/drawing/2014/main" val="2198939555"/>
                    </a:ext>
                  </a:extLst>
                </a:gridCol>
                <a:gridCol w="892574">
                  <a:extLst>
                    <a:ext uri="{9D8B030D-6E8A-4147-A177-3AD203B41FA5}">
                      <a16:colId xmlns:a16="http://schemas.microsoft.com/office/drawing/2014/main" val="1439519620"/>
                    </a:ext>
                  </a:extLst>
                </a:gridCol>
              </a:tblGrid>
              <a:tr h="171450">
                <a:tc>
                  <a:txBody>
                    <a:bodyPr/>
                    <a:lstStyle/>
                    <a:p>
                      <a:pPr algn="ctr" fontAlgn="b">
                        <a:buNone/>
                      </a:pPr>
                      <a:r>
                        <a:rPr lang="en-IE" sz="900" b="1" i="0" u="none" strike="noStrike" dirty="0">
                          <a:solidFill>
                            <a:srgbClr val="FF0000"/>
                          </a:solidFill>
                          <a:effectLst/>
                          <a:latin typeface="Calibri" panose="020F0502020204030204" pitchFamily="34" charset="0"/>
                        </a:rPr>
                        <a:t>2023/2024 Data as of 09/10/2025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3">
                  <a:txBody>
                    <a:bodyPr/>
                    <a:lstStyle/>
                    <a:p>
                      <a:pPr algn="ctr" fontAlgn="ctr">
                        <a:buNone/>
                      </a:pPr>
                      <a:r>
                        <a:rPr lang="en-IE" sz="900" b="1" i="0" u="none" strike="noStrike">
                          <a:solidFill>
                            <a:srgbClr val="000000"/>
                          </a:solidFill>
                          <a:effectLst/>
                          <a:latin typeface="Calibri" panose="020F0502020204030204" pitchFamily="34" charset="0"/>
                        </a:rPr>
                        <a:t>4 in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IE"/>
                    </a:p>
                  </a:txBody>
                  <a:tcPr/>
                </a:tc>
                <a:tc hMerge="1">
                  <a:txBody>
                    <a:bodyPr/>
                    <a:lstStyle/>
                    <a:p>
                      <a:endParaRPr lang="en-IE"/>
                    </a:p>
                  </a:txBody>
                  <a:tcPr/>
                </a:tc>
                <a:tc gridSpan="3">
                  <a:txBody>
                    <a:bodyPr/>
                    <a:lstStyle/>
                    <a:p>
                      <a:pPr algn="ctr" fontAlgn="ctr">
                        <a:buNone/>
                      </a:pPr>
                      <a:r>
                        <a:rPr lang="en-IE" sz="900" b="1" i="0" u="none" strike="noStrike">
                          <a:solidFill>
                            <a:srgbClr val="000000"/>
                          </a:solidFill>
                          <a:effectLst/>
                          <a:latin typeface="Calibri" panose="020F0502020204030204" pitchFamily="34" charset="0"/>
                        </a:rPr>
                        <a:t>MMR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3607275580"/>
                  </a:ext>
                </a:extLst>
              </a:tr>
              <a:tr h="619125">
                <a:tc>
                  <a:txBody>
                    <a:bodyPr/>
                    <a:lstStyle/>
                    <a:p>
                      <a:pPr algn="ctr" fontAlgn="b">
                        <a:buNone/>
                      </a:pPr>
                      <a:r>
                        <a:rPr lang="en-IE" sz="900" b="1" i="0" u="none" strike="noStrike" dirty="0">
                          <a:solidFill>
                            <a:srgbClr val="000000"/>
                          </a:solidFill>
                          <a:effectLst/>
                          <a:latin typeface="Calibri" panose="020F0502020204030204" pitchFamily="34" charset="0"/>
                        </a:rPr>
                        <a:t>Community Health Organisation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E" sz="900" b="1" i="0" u="none" strike="noStrike" dirty="0">
                          <a:solidFill>
                            <a:srgbClr val="000000"/>
                          </a:solidFill>
                          <a:effectLst/>
                          <a:latin typeface="Calibri" panose="020F0502020204030204" pitchFamily="34" charset="0"/>
                        </a:rPr>
                        <a:t>Birth Cohort</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buNone/>
                      </a:pPr>
                      <a:r>
                        <a:rPr lang="en-IE" sz="900" b="1" i="0" u="none" strike="noStrike" dirty="0">
                          <a:solidFill>
                            <a:srgbClr val="000000"/>
                          </a:solidFill>
                          <a:effectLst/>
                          <a:latin typeface="Calibri" panose="020F0502020204030204" pitchFamily="34" charset="0"/>
                        </a:rPr>
                        <a:t>Total No. vaccinated</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buNone/>
                      </a:pPr>
                      <a:r>
                        <a:rPr lang="en-IE" sz="900" b="1" i="0" u="none" strike="noStrike">
                          <a:solidFill>
                            <a:srgbClr val="000000"/>
                          </a:solidFill>
                          <a:effectLst/>
                          <a:latin typeface="Calibri" panose="020F0502020204030204" pitchFamily="34" charset="0"/>
                        </a:rPr>
                        <a:t>% Uptake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buNone/>
                      </a:pPr>
                      <a:r>
                        <a:rPr lang="en-IE" sz="900" b="1" i="0" u="none" strike="noStrike">
                          <a:solidFill>
                            <a:srgbClr val="000000"/>
                          </a:solidFill>
                          <a:effectLst/>
                          <a:latin typeface="Calibri" panose="020F0502020204030204" pitchFamily="34" charset="0"/>
                        </a:rPr>
                        <a:t>Birth Cohort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buNone/>
                      </a:pPr>
                      <a:r>
                        <a:rPr lang="en-IE" sz="900" b="1" i="0" u="none" strike="noStrike">
                          <a:solidFill>
                            <a:srgbClr val="000000"/>
                          </a:solidFill>
                          <a:effectLst/>
                          <a:latin typeface="Calibri" panose="020F0502020204030204" pitchFamily="34" charset="0"/>
                        </a:rPr>
                        <a:t>Total No. vaccinated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buNone/>
                      </a:pPr>
                      <a:r>
                        <a:rPr lang="en-IE" sz="900" b="1" i="0" u="none" strike="noStrike">
                          <a:solidFill>
                            <a:srgbClr val="000000"/>
                          </a:solidFill>
                          <a:effectLst/>
                          <a:latin typeface="Calibri" panose="020F0502020204030204" pitchFamily="34" charset="0"/>
                        </a:rPr>
                        <a:t>% Uptake</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4048742919"/>
                  </a:ext>
                </a:extLst>
              </a:tr>
              <a:tr h="152400">
                <a:tc>
                  <a:txBody>
                    <a:bodyPr/>
                    <a:lstStyle/>
                    <a:p>
                      <a:pPr algn="ctr" fontAlgn="ctr">
                        <a:buNone/>
                      </a:pPr>
                      <a:r>
                        <a:rPr lang="en-IE" sz="900" b="1" i="0" u="none" strike="noStrike" dirty="0">
                          <a:solidFill>
                            <a:srgbClr val="000000"/>
                          </a:solidFill>
                          <a:effectLst/>
                          <a:latin typeface="Calibri" panose="020F0502020204030204" pitchFamily="34" charset="0"/>
                        </a:rPr>
                        <a:t>CHO1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IE" sz="900" b="1" i="0" u="none" strike="noStrike">
                          <a:solidFill>
                            <a:srgbClr val="FF0000"/>
                          </a:solidFill>
                          <a:effectLst/>
                          <a:latin typeface="Calibri" panose="020F0502020204030204" pitchFamily="34" charset="0"/>
                        </a:rPr>
                        <a:t>5699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buNone/>
                      </a:pPr>
                      <a:r>
                        <a:rPr lang="en-IE" sz="900" b="1" i="0" u="none" strike="noStrike">
                          <a:solidFill>
                            <a:srgbClr val="FF0000"/>
                          </a:solidFill>
                          <a:effectLst/>
                          <a:latin typeface="Calibri" panose="020F0502020204030204" pitchFamily="34" charset="0"/>
                        </a:rPr>
                        <a:t>4833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buNone/>
                      </a:pPr>
                      <a:r>
                        <a:rPr lang="en-IE" sz="900" b="1" i="0" u="none" strike="noStrike">
                          <a:solidFill>
                            <a:srgbClr val="FF0000"/>
                          </a:solidFill>
                          <a:effectLst/>
                          <a:latin typeface="Calibri" panose="020F0502020204030204" pitchFamily="34" charset="0"/>
                        </a:rPr>
                        <a:t>84.8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buNone/>
                      </a:pPr>
                      <a:r>
                        <a:rPr lang="en-IE" sz="900" b="1" i="0" u="none" strike="noStrike">
                          <a:solidFill>
                            <a:srgbClr val="FF0000"/>
                          </a:solidFill>
                          <a:effectLst/>
                          <a:latin typeface="Calibri" panose="020F0502020204030204" pitchFamily="34" charset="0"/>
                        </a:rPr>
                        <a:t>5699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buNone/>
                      </a:pPr>
                      <a:r>
                        <a:rPr lang="en-IE" sz="900" b="1" i="0" u="none" strike="noStrike">
                          <a:solidFill>
                            <a:srgbClr val="FF0000"/>
                          </a:solidFill>
                          <a:effectLst/>
                          <a:latin typeface="Calibri" panose="020F0502020204030204" pitchFamily="34" charset="0"/>
                        </a:rPr>
                        <a:t>4821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buNone/>
                      </a:pPr>
                      <a:r>
                        <a:rPr lang="en-IE" sz="900" b="1" i="0" u="none" strike="noStrike">
                          <a:solidFill>
                            <a:srgbClr val="FF0000"/>
                          </a:solidFill>
                          <a:effectLst/>
                          <a:latin typeface="Calibri" panose="020F0502020204030204" pitchFamily="34" charset="0"/>
                        </a:rPr>
                        <a:t>84.6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2968249190"/>
                  </a:ext>
                </a:extLst>
              </a:tr>
              <a:tr h="152400">
                <a:tc>
                  <a:txBody>
                    <a:bodyPr/>
                    <a:lstStyle/>
                    <a:p>
                      <a:pPr algn="ctr" fontAlgn="ctr">
                        <a:buNone/>
                      </a:pPr>
                      <a:r>
                        <a:rPr lang="en-IE" sz="900" b="1" i="0" u="none" strike="noStrike">
                          <a:solidFill>
                            <a:srgbClr val="000000"/>
                          </a:solidFill>
                          <a:effectLst/>
                          <a:latin typeface="Calibri" panose="020F0502020204030204" pitchFamily="34" charset="0"/>
                        </a:rPr>
                        <a:t>CHO2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IE" sz="900" b="1" i="0" u="none" strike="noStrike">
                          <a:solidFill>
                            <a:srgbClr val="FF0000"/>
                          </a:solidFill>
                          <a:effectLst/>
                          <a:latin typeface="Calibri" panose="020F0502020204030204" pitchFamily="34" charset="0"/>
                        </a:rPr>
                        <a:t>6180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buNone/>
                      </a:pPr>
                      <a:r>
                        <a:rPr lang="en-IE" sz="900" b="1" i="0" u="none" strike="noStrike">
                          <a:solidFill>
                            <a:srgbClr val="FF0000"/>
                          </a:solidFill>
                          <a:effectLst/>
                          <a:latin typeface="Calibri" panose="020F0502020204030204" pitchFamily="34" charset="0"/>
                        </a:rPr>
                        <a:t>5570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buNone/>
                      </a:pPr>
                      <a:r>
                        <a:rPr lang="en-IE" sz="900" b="1" i="0" u="none" strike="noStrike">
                          <a:solidFill>
                            <a:srgbClr val="FF0000"/>
                          </a:solidFill>
                          <a:effectLst/>
                          <a:latin typeface="Calibri" panose="020F0502020204030204" pitchFamily="34" charset="0"/>
                        </a:rPr>
                        <a:t>90.1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buNone/>
                      </a:pPr>
                      <a:r>
                        <a:rPr lang="en-IE" sz="900" b="1" i="0" u="none" strike="noStrike">
                          <a:solidFill>
                            <a:srgbClr val="FF0000"/>
                          </a:solidFill>
                          <a:effectLst/>
                          <a:latin typeface="Calibri" panose="020F0502020204030204" pitchFamily="34" charset="0"/>
                        </a:rPr>
                        <a:t>6180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buNone/>
                      </a:pPr>
                      <a:r>
                        <a:rPr lang="en-IE" sz="900" b="1" i="0" u="none" strike="noStrike">
                          <a:solidFill>
                            <a:srgbClr val="FF0000"/>
                          </a:solidFill>
                          <a:effectLst/>
                          <a:latin typeface="Calibri" panose="020F0502020204030204" pitchFamily="34" charset="0"/>
                        </a:rPr>
                        <a:t>5558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buNone/>
                      </a:pPr>
                      <a:r>
                        <a:rPr lang="en-IE" sz="900" b="1" i="0" u="none" strike="noStrike">
                          <a:solidFill>
                            <a:srgbClr val="FF0000"/>
                          </a:solidFill>
                          <a:effectLst/>
                          <a:latin typeface="Calibri" panose="020F0502020204030204" pitchFamily="34" charset="0"/>
                        </a:rPr>
                        <a:t>89.9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528569437"/>
                  </a:ext>
                </a:extLst>
              </a:tr>
              <a:tr h="152400">
                <a:tc>
                  <a:txBody>
                    <a:bodyPr/>
                    <a:lstStyle/>
                    <a:p>
                      <a:pPr algn="ctr" fontAlgn="ctr">
                        <a:buNone/>
                      </a:pPr>
                      <a:r>
                        <a:rPr lang="en-IE" sz="900" b="1" i="0" u="none" strike="noStrike">
                          <a:solidFill>
                            <a:srgbClr val="000000"/>
                          </a:solidFill>
                          <a:effectLst/>
                          <a:latin typeface="Calibri" panose="020F0502020204030204" pitchFamily="34" charset="0"/>
                        </a:rPr>
                        <a:t>CHO3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IE" sz="900" b="1" i="0" u="none" strike="noStrike">
                          <a:solidFill>
                            <a:srgbClr val="FF0000"/>
                          </a:solidFill>
                          <a:effectLst/>
                          <a:latin typeface="Calibri" panose="020F0502020204030204" pitchFamily="34" charset="0"/>
                        </a:rPr>
                        <a:t>5174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buNone/>
                      </a:pPr>
                      <a:r>
                        <a:rPr lang="en-IE" sz="900" b="1" i="0" u="none" strike="noStrike">
                          <a:solidFill>
                            <a:srgbClr val="FF0000"/>
                          </a:solidFill>
                          <a:effectLst/>
                          <a:latin typeface="Calibri" panose="020F0502020204030204" pitchFamily="34" charset="0"/>
                        </a:rPr>
                        <a:t>4834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buNone/>
                      </a:pPr>
                      <a:r>
                        <a:rPr lang="en-IE" sz="900" b="1" i="0" u="none" strike="noStrike">
                          <a:solidFill>
                            <a:srgbClr val="FF0000"/>
                          </a:solidFill>
                          <a:effectLst/>
                          <a:latin typeface="Calibri" panose="020F0502020204030204" pitchFamily="34" charset="0"/>
                        </a:rPr>
                        <a:t>93.4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buNone/>
                      </a:pPr>
                      <a:r>
                        <a:rPr lang="en-IE" sz="900" b="1" i="0" u="none" strike="noStrike">
                          <a:solidFill>
                            <a:srgbClr val="FF0000"/>
                          </a:solidFill>
                          <a:effectLst/>
                          <a:latin typeface="Calibri" panose="020F0502020204030204" pitchFamily="34" charset="0"/>
                        </a:rPr>
                        <a:t>5174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buNone/>
                      </a:pPr>
                      <a:r>
                        <a:rPr lang="en-IE" sz="900" b="1" i="0" u="none" strike="noStrike">
                          <a:solidFill>
                            <a:srgbClr val="FF0000"/>
                          </a:solidFill>
                          <a:effectLst/>
                          <a:latin typeface="Calibri" panose="020F0502020204030204" pitchFamily="34" charset="0"/>
                        </a:rPr>
                        <a:t>4831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buNone/>
                      </a:pPr>
                      <a:r>
                        <a:rPr lang="en-IE" sz="900" b="1" i="0" u="none" strike="noStrike">
                          <a:solidFill>
                            <a:srgbClr val="FF0000"/>
                          </a:solidFill>
                          <a:effectLst/>
                          <a:latin typeface="Calibri" panose="020F0502020204030204" pitchFamily="34" charset="0"/>
                        </a:rPr>
                        <a:t>93.4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600398373"/>
                  </a:ext>
                </a:extLst>
              </a:tr>
              <a:tr h="152400">
                <a:tc>
                  <a:txBody>
                    <a:bodyPr/>
                    <a:lstStyle/>
                    <a:p>
                      <a:pPr algn="ctr" fontAlgn="ctr">
                        <a:buNone/>
                      </a:pPr>
                      <a:r>
                        <a:rPr lang="en-IE" sz="900" b="1" i="0" u="none" strike="noStrike">
                          <a:solidFill>
                            <a:srgbClr val="000000"/>
                          </a:solidFill>
                          <a:effectLst/>
                          <a:latin typeface="Calibri" panose="020F0502020204030204" pitchFamily="34" charset="0"/>
                        </a:rPr>
                        <a:t>CHO4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IE" sz="900" b="1" i="0" u="none" strike="noStrike">
                          <a:solidFill>
                            <a:srgbClr val="FF0000"/>
                          </a:solidFill>
                          <a:effectLst/>
                          <a:latin typeface="Calibri" panose="020F0502020204030204" pitchFamily="34" charset="0"/>
                        </a:rPr>
                        <a:t>8894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buNone/>
                      </a:pPr>
                      <a:r>
                        <a:rPr lang="en-IE" sz="900" b="1" i="0" u="none" strike="noStrike">
                          <a:solidFill>
                            <a:srgbClr val="FF0000"/>
                          </a:solidFill>
                          <a:effectLst/>
                          <a:latin typeface="Calibri" panose="020F0502020204030204" pitchFamily="34" charset="0"/>
                        </a:rPr>
                        <a:t>8206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buNone/>
                      </a:pPr>
                      <a:r>
                        <a:rPr lang="en-IE" sz="900" b="1" i="0" u="none" strike="noStrike">
                          <a:solidFill>
                            <a:srgbClr val="FF0000"/>
                          </a:solidFill>
                          <a:effectLst/>
                          <a:latin typeface="Calibri" panose="020F0502020204030204" pitchFamily="34" charset="0"/>
                        </a:rPr>
                        <a:t>92.3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buNone/>
                      </a:pPr>
                      <a:r>
                        <a:rPr lang="en-IE" sz="900" b="1" i="0" u="none" strike="noStrike">
                          <a:solidFill>
                            <a:srgbClr val="FF0000"/>
                          </a:solidFill>
                          <a:effectLst/>
                          <a:latin typeface="Calibri" panose="020F0502020204030204" pitchFamily="34" charset="0"/>
                        </a:rPr>
                        <a:t>8894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buNone/>
                      </a:pPr>
                      <a:r>
                        <a:rPr lang="en-IE" sz="900" b="1" i="0" u="none" strike="noStrike">
                          <a:solidFill>
                            <a:srgbClr val="FF0000"/>
                          </a:solidFill>
                          <a:effectLst/>
                          <a:latin typeface="Calibri" panose="020F0502020204030204" pitchFamily="34" charset="0"/>
                        </a:rPr>
                        <a:t>8160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buNone/>
                      </a:pPr>
                      <a:r>
                        <a:rPr lang="en-IE" sz="900" b="1" i="0" u="none" strike="noStrike">
                          <a:solidFill>
                            <a:srgbClr val="FF0000"/>
                          </a:solidFill>
                          <a:effectLst/>
                          <a:latin typeface="Calibri" panose="020F0502020204030204" pitchFamily="34" charset="0"/>
                        </a:rPr>
                        <a:t>91.7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3608743430"/>
                  </a:ext>
                </a:extLst>
              </a:tr>
              <a:tr h="152400">
                <a:tc>
                  <a:txBody>
                    <a:bodyPr/>
                    <a:lstStyle/>
                    <a:p>
                      <a:pPr algn="ctr" fontAlgn="ctr">
                        <a:buNone/>
                      </a:pPr>
                      <a:r>
                        <a:rPr lang="en-IE" sz="900" b="1" i="0" u="none" strike="noStrike">
                          <a:solidFill>
                            <a:srgbClr val="000000"/>
                          </a:solidFill>
                          <a:effectLst/>
                          <a:latin typeface="Calibri" panose="020F0502020204030204" pitchFamily="34" charset="0"/>
                        </a:rPr>
                        <a:t>CHO5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IE" sz="900" b="1" i="0" u="none" strike="noStrike">
                          <a:solidFill>
                            <a:srgbClr val="FF0000"/>
                          </a:solidFill>
                          <a:effectLst/>
                          <a:latin typeface="Calibri" panose="020F0502020204030204" pitchFamily="34" charset="0"/>
                        </a:rPr>
                        <a:t>6846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buNone/>
                      </a:pPr>
                      <a:r>
                        <a:rPr lang="en-IE" sz="900" b="1" i="0" u="none" strike="noStrike">
                          <a:solidFill>
                            <a:srgbClr val="FF0000"/>
                          </a:solidFill>
                          <a:effectLst/>
                          <a:latin typeface="Calibri" panose="020F0502020204030204" pitchFamily="34" charset="0"/>
                        </a:rPr>
                        <a:t>6319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buNone/>
                      </a:pPr>
                      <a:r>
                        <a:rPr lang="en-IE" sz="900" b="1" i="0" u="none" strike="noStrike">
                          <a:solidFill>
                            <a:srgbClr val="FF0000"/>
                          </a:solidFill>
                          <a:effectLst/>
                          <a:latin typeface="Calibri" panose="020F0502020204030204" pitchFamily="34" charset="0"/>
                        </a:rPr>
                        <a:t>92.3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buNone/>
                      </a:pPr>
                      <a:r>
                        <a:rPr lang="en-IE" sz="900" b="1" i="0" u="none" strike="noStrike">
                          <a:solidFill>
                            <a:srgbClr val="FF0000"/>
                          </a:solidFill>
                          <a:effectLst/>
                          <a:latin typeface="Calibri" panose="020F0502020204030204" pitchFamily="34" charset="0"/>
                        </a:rPr>
                        <a:t>6846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buNone/>
                      </a:pPr>
                      <a:r>
                        <a:rPr lang="en-IE" sz="900" b="1" i="0" u="none" strike="noStrike">
                          <a:solidFill>
                            <a:srgbClr val="FF0000"/>
                          </a:solidFill>
                          <a:effectLst/>
                          <a:latin typeface="Calibri" panose="020F0502020204030204" pitchFamily="34" charset="0"/>
                        </a:rPr>
                        <a:t>6245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buNone/>
                      </a:pPr>
                      <a:r>
                        <a:rPr lang="en-IE" sz="900" b="1" i="0" u="none" strike="noStrike">
                          <a:solidFill>
                            <a:srgbClr val="FF0000"/>
                          </a:solidFill>
                          <a:effectLst/>
                          <a:latin typeface="Calibri" panose="020F0502020204030204" pitchFamily="34" charset="0"/>
                        </a:rPr>
                        <a:t>91.2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4063125822"/>
                  </a:ext>
                </a:extLst>
              </a:tr>
              <a:tr h="152400">
                <a:tc>
                  <a:txBody>
                    <a:bodyPr/>
                    <a:lstStyle/>
                    <a:p>
                      <a:pPr algn="ctr" fontAlgn="ctr">
                        <a:buNone/>
                      </a:pPr>
                      <a:r>
                        <a:rPr lang="en-IE" sz="900" b="1" i="0" u="none" strike="noStrike" dirty="0">
                          <a:solidFill>
                            <a:srgbClr val="FFFF00"/>
                          </a:solidFill>
                          <a:effectLst/>
                          <a:latin typeface="Calibri" panose="020F0502020204030204" pitchFamily="34" charset="0"/>
                        </a:rPr>
                        <a:t>CHO6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buNone/>
                      </a:pPr>
                      <a:r>
                        <a:rPr lang="en-IE" sz="900" b="1" i="0" u="none" strike="noStrike" dirty="0">
                          <a:solidFill>
                            <a:srgbClr val="FFFF00"/>
                          </a:solidFill>
                          <a:effectLst/>
                          <a:latin typeface="Calibri" panose="020F0502020204030204" pitchFamily="34" charset="0"/>
                        </a:rPr>
                        <a:t>4530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buNone/>
                      </a:pPr>
                      <a:r>
                        <a:rPr lang="en-IE" sz="900" b="1" i="0" u="none" strike="noStrike" dirty="0">
                          <a:solidFill>
                            <a:srgbClr val="FFFF00"/>
                          </a:solidFill>
                          <a:effectLst/>
                          <a:latin typeface="Calibri" panose="020F0502020204030204" pitchFamily="34" charset="0"/>
                        </a:rPr>
                        <a:t>4445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buNone/>
                      </a:pPr>
                      <a:r>
                        <a:rPr lang="en-IE" sz="900" b="1" i="0" u="none" strike="noStrike" dirty="0">
                          <a:solidFill>
                            <a:srgbClr val="FFFF00"/>
                          </a:solidFill>
                          <a:effectLst/>
                          <a:latin typeface="Calibri" panose="020F0502020204030204" pitchFamily="34" charset="0"/>
                        </a:rPr>
                        <a:t>98.1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buNone/>
                      </a:pPr>
                      <a:r>
                        <a:rPr lang="en-IE" sz="900" b="1" i="0" u="none" strike="noStrike" dirty="0">
                          <a:solidFill>
                            <a:srgbClr val="FFFF00"/>
                          </a:solidFill>
                          <a:effectLst/>
                          <a:latin typeface="Calibri" panose="020F0502020204030204" pitchFamily="34" charset="0"/>
                        </a:rPr>
                        <a:t>4530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buNone/>
                      </a:pPr>
                      <a:r>
                        <a:rPr lang="en-IE" sz="900" b="1" i="0" u="none" strike="noStrike" dirty="0">
                          <a:solidFill>
                            <a:srgbClr val="FFFF00"/>
                          </a:solidFill>
                          <a:effectLst/>
                          <a:latin typeface="Calibri" panose="020F0502020204030204" pitchFamily="34" charset="0"/>
                        </a:rPr>
                        <a:t>4435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buNone/>
                      </a:pPr>
                      <a:r>
                        <a:rPr lang="en-IE" sz="900" b="1" i="0" u="none" strike="noStrike" dirty="0">
                          <a:solidFill>
                            <a:srgbClr val="FFFF00"/>
                          </a:solidFill>
                          <a:effectLst/>
                          <a:latin typeface="Calibri" panose="020F0502020204030204" pitchFamily="34" charset="0"/>
                        </a:rPr>
                        <a:t>97.9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501085619"/>
                  </a:ext>
                </a:extLst>
              </a:tr>
              <a:tr h="152400">
                <a:tc>
                  <a:txBody>
                    <a:bodyPr/>
                    <a:lstStyle/>
                    <a:p>
                      <a:pPr algn="ctr" fontAlgn="ctr">
                        <a:buNone/>
                      </a:pPr>
                      <a:r>
                        <a:rPr lang="en-IE" sz="900" b="1" i="0" u="none" strike="noStrike">
                          <a:solidFill>
                            <a:schemeClr val="tx1"/>
                          </a:solidFill>
                          <a:effectLst/>
                          <a:latin typeface="Calibri" panose="020F0502020204030204" pitchFamily="34" charset="0"/>
                        </a:rPr>
                        <a:t>CHO7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IE" sz="900" b="1" i="0" u="none" strike="noStrike" dirty="0">
                          <a:solidFill>
                            <a:srgbClr val="FF0000"/>
                          </a:solidFill>
                          <a:effectLst/>
                          <a:latin typeface="Calibri" panose="020F0502020204030204" pitchFamily="34" charset="0"/>
                        </a:rPr>
                        <a:t>9037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buNone/>
                      </a:pPr>
                      <a:r>
                        <a:rPr lang="en-IE" sz="900" b="1" i="0" u="none" strike="noStrike" dirty="0">
                          <a:solidFill>
                            <a:srgbClr val="FF0000"/>
                          </a:solidFill>
                          <a:effectLst/>
                          <a:latin typeface="Calibri" panose="020F0502020204030204" pitchFamily="34" charset="0"/>
                        </a:rPr>
                        <a:t>7882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buNone/>
                      </a:pPr>
                      <a:r>
                        <a:rPr lang="en-IE" sz="900" b="1" i="0" u="none" strike="noStrike" dirty="0">
                          <a:solidFill>
                            <a:srgbClr val="FF0000"/>
                          </a:solidFill>
                          <a:effectLst/>
                          <a:latin typeface="Calibri" panose="020F0502020204030204" pitchFamily="34" charset="0"/>
                        </a:rPr>
                        <a:t>87.2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buNone/>
                      </a:pPr>
                      <a:r>
                        <a:rPr lang="en-IE" sz="900" b="1" i="0" u="none" strike="noStrike" dirty="0">
                          <a:solidFill>
                            <a:srgbClr val="FF0000"/>
                          </a:solidFill>
                          <a:effectLst/>
                          <a:latin typeface="Calibri" panose="020F0502020204030204" pitchFamily="34" charset="0"/>
                        </a:rPr>
                        <a:t>9037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buNone/>
                      </a:pPr>
                      <a:r>
                        <a:rPr lang="en-IE" sz="900" b="1" i="0" u="none" strike="noStrike" dirty="0">
                          <a:solidFill>
                            <a:srgbClr val="FF0000"/>
                          </a:solidFill>
                          <a:effectLst/>
                          <a:latin typeface="Calibri" panose="020F0502020204030204" pitchFamily="34" charset="0"/>
                        </a:rPr>
                        <a:t>7846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buNone/>
                      </a:pPr>
                      <a:r>
                        <a:rPr lang="en-IE" sz="900" b="1" i="0" u="none" strike="noStrike" dirty="0">
                          <a:solidFill>
                            <a:srgbClr val="FF0000"/>
                          </a:solidFill>
                          <a:effectLst/>
                          <a:latin typeface="Calibri" panose="020F0502020204030204" pitchFamily="34" charset="0"/>
                        </a:rPr>
                        <a:t>86.8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389438689"/>
                  </a:ext>
                </a:extLst>
              </a:tr>
              <a:tr h="152400">
                <a:tc>
                  <a:txBody>
                    <a:bodyPr/>
                    <a:lstStyle/>
                    <a:p>
                      <a:pPr algn="ctr" fontAlgn="ctr">
                        <a:buNone/>
                      </a:pPr>
                      <a:r>
                        <a:rPr lang="en-IE" sz="900" b="1" i="0" u="none" strike="noStrike">
                          <a:solidFill>
                            <a:srgbClr val="000000"/>
                          </a:solidFill>
                          <a:effectLst/>
                          <a:latin typeface="Calibri" panose="020F0502020204030204" pitchFamily="34" charset="0"/>
                        </a:rPr>
                        <a:t>CHO8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IE" sz="900" b="1" i="0" u="none" strike="noStrike">
                          <a:solidFill>
                            <a:srgbClr val="FF0000"/>
                          </a:solidFill>
                          <a:effectLst/>
                          <a:latin typeface="Calibri" panose="020F0502020204030204" pitchFamily="34" charset="0"/>
                        </a:rPr>
                        <a:t>9008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buNone/>
                      </a:pPr>
                      <a:r>
                        <a:rPr lang="en-IE" sz="900" b="1" i="0" u="none" strike="noStrike">
                          <a:solidFill>
                            <a:srgbClr val="FF0000"/>
                          </a:solidFill>
                          <a:effectLst/>
                          <a:latin typeface="Calibri" panose="020F0502020204030204" pitchFamily="34" charset="0"/>
                        </a:rPr>
                        <a:t>8118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buNone/>
                      </a:pPr>
                      <a:r>
                        <a:rPr lang="en-IE" sz="900" b="1" i="0" u="none" strike="noStrike">
                          <a:solidFill>
                            <a:srgbClr val="FF0000"/>
                          </a:solidFill>
                          <a:effectLst/>
                          <a:latin typeface="Calibri" panose="020F0502020204030204" pitchFamily="34" charset="0"/>
                        </a:rPr>
                        <a:t>90.1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buNone/>
                      </a:pPr>
                      <a:r>
                        <a:rPr lang="en-IE" sz="900" b="1" i="0" u="none" strike="noStrike" dirty="0">
                          <a:solidFill>
                            <a:srgbClr val="FF0000"/>
                          </a:solidFill>
                          <a:effectLst/>
                          <a:latin typeface="Calibri" panose="020F0502020204030204" pitchFamily="34" charset="0"/>
                        </a:rPr>
                        <a:t>9008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buNone/>
                      </a:pPr>
                      <a:r>
                        <a:rPr lang="en-IE" sz="900" b="1" i="0" u="none" strike="noStrike" dirty="0">
                          <a:solidFill>
                            <a:srgbClr val="FF0000"/>
                          </a:solidFill>
                          <a:effectLst/>
                          <a:latin typeface="Calibri" panose="020F0502020204030204" pitchFamily="34" charset="0"/>
                        </a:rPr>
                        <a:t>8073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buNone/>
                      </a:pPr>
                      <a:r>
                        <a:rPr lang="en-IE" sz="900" b="1" i="0" u="none" strike="noStrike" dirty="0">
                          <a:solidFill>
                            <a:srgbClr val="FF0000"/>
                          </a:solidFill>
                          <a:effectLst/>
                          <a:latin typeface="Calibri" panose="020F0502020204030204" pitchFamily="34" charset="0"/>
                        </a:rPr>
                        <a:t>89.6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3436435790"/>
                  </a:ext>
                </a:extLst>
              </a:tr>
              <a:tr h="160020">
                <a:tc>
                  <a:txBody>
                    <a:bodyPr/>
                    <a:lstStyle/>
                    <a:p>
                      <a:pPr algn="ctr" fontAlgn="ctr">
                        <a:buNone/>
                      </a:pPr>
                      <a:r>
                        <a:rPr lang="en-IE" sz="900" b="1" i="0" u="none" strike="noStrike">
                          <a:solidFill>
                            <a:srgbClr val="000000"/>
                          </a:solidFill>
                          <a:effectLst/>
                          <a:latin typeface="Calibri" panose="020F0502020204030204" pitchFamily="34" charset="0"/>
                        </a:rPr>
                        <a:t>CHO9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n-IE" sz="900" b="1" i="0" u="none" strike="noStrike">
                          <a:solidFill>
                            <a:srgbClr val="FF0000"/>
                          </a:solidFill>
                          <a:effectLst/>
                          <a:latin typeface="Calibri" panose="020F0502020204030204" pitchFamily="34" charset="0"/>
                        </a:rPr>
                        <a:t>7893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buNone/>
                      </a:pPr>
                      <a:r>
                        <a:rPr lang="en-IE" sz="900" b="1" i="0" u="none" strike="noStrike">
                          <a:solidFill>
                            <a:srgbClr val="FF0000"/>
                          </a:solidFill>
                          <a:effectLst/>
                          <a:latin typeface="Calibri" panose="020F0502020204030204" pitchFamily="34" charset="0"/>
                        </a:rPr>
                        <a:t>6797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buNone/>
                      </a:pPr>
                      <a:r>
                        <a:rPr lang="en-IE" sz="900" b="1" i="0" u="none" strike="noStrike">
                          <a:solidFill>
                            <a:srgbClr val="FF0000"/>
                          </a:solidFill>
                          <a:effectLst/>
                          <a:latin typeface="Calibri" panose="020F0502020204030204" pitchFamily="34" charset="0"/>
                        </a:rPr>
                        <a:t>86.1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buNone/>
                      </a:pPr>
                      <a:r>
                        <a:rPr lang="en-IE" sz="900" b="1" i="0" u="none" strike="noStrike">
                          <a:solidFill>
                            <a:srgbClr val="FF0000"/>
                          </a:solidFill>
                          <a:effectLst/>
                          <a:latin typeface="Calibri" panose="020F0502020204030204" pitchFamily="34" charset="0"/>
                        </a:rPr>
                        <a:t>7893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buNone/>
                      </a:pPr>
                      <a:r>
                        <a:rPr lang="en-IE" sz="900" b="1" i="0" u="none" strike="noStrike">
                          <a:solidFill>
                            <a:srgbClr val="FF0000"/>
                          </a:solidFill>
                          <a:effectLst/>
                          <a:latin typeface="Calibri" panose="020F0502020204030204" pitchFamily="34" charset="0"/>
                        </a:rPr>
                        <a:t>6738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buNone/>
                      </a:pPr>
                      <a:r>
                        <a:rPr lang="en-IE" sz="900" b="1" i="0" u="none" strike="noStrike" dirty="0">
                          <a:solidFill>
                            <a:srgbClr val="FF0000"/>
                          </a:solidFill>
                          <a:effectLst/>
                          <a:latin typeface="Calibri" panose="020F0502020204030204" pitchFamily="34" charset="0"/>
                        </a:rPr>
                        <a:t>85.4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2780818627"/>
                  </a:ext>
                </a:extLst>
              </a:tr>
            </a:tbl>
          </a:graphicData>
        </a:graphic>
      </p:graphicFrame>
      <p:sp>
        <p:nvSpPr>
          <p:cNvPr id="4" name="TextBox 3">
            <a:extLst>
              <a:ext uri="{FF2B5EF4-FFF2-40B4-BE49-F238E27FC236}">
                <a16:creationId xmlns:a16="http://schemas.microsoft.com/office/drawing/2014/main" id="{BEB5A8DD-789B-B693-5512-9403B57F5261}"/>
              </a:ext>
            </a:extLst>
          </p:cNvPr>
          <p:cNvSpPr txBox="1"/>
          <p:nvPr/>
        </p:nvSpPr>
        <p:spPr>
          <a:xfrm>
            <a:off x="35169" y="6079592"/>
            <a:ext cx="2795890" cy="315023"/>
          </a:xfrm>
          <a:prstGeom prst="rect">
            <a:avLst/>
          </a:prstGeom>
          <a:noFill/>
        </p:spPr>
        <p:txBody>
          <a:bodyPr wrap="square">
            <a:spAutoFit/>
          </a:bodyPr>
          <a:lstStyle/>
          <a:p>
            <a:pPr marL="84137">
              <a:lnSpc>
                <a:spcPct val="107000"/>
              </a:lnSpc>
              <a:spcAft>
                <a:spcPts val="800"/>
              </a:spcAft>
              <a:buClr>
                <a:srgbClr val="002060"/>
              </a:buClr>
            </a:pPr>
            <a:r>
              <a:rPr lang="en-IE" sz="1400" b="1" kern="100" dirty="0">
                <a:solidFill>
                  <a:srgbClr val="FFFF00"/>
                </a:solidFill>
                <a:highlight>
                  <a:srgbClr val="00FFFF"/>
                </a:highlight>
                <a:latin typeface="Aptos" panose="020B0004020202020204" pitchFamily="34" charset="0"/>
                <a:cs typeface="Times New Roman" panose="02020603050405020304" pitchFamily="18" charset="0"/>
              </a:rPr>
              <a:t>* See Caveat on slide #2</a:t>
            </a:r>
          </a:p>
        </p:txBody>
      </p:sp>
    </p:spTree>
    <p:extLst>
      <p:ext uri="{BB962C8B-B14F-4D97-AF65-F5344CB8AC3E}">
        <p14:creationId xmlns:p14="http://schemas.microsoft.com/office/powerpoint/2010/main" val="3360051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F50C43-C637-1320-D9ED-76CC41B053BB}"/>
              </a:ext>
            </a:extLst>
          </p:cNvPr>
          <p:cNvSpPr/>
          <p:nvPr/>
        </p:nvSpPr>
        <p:spPr>
          <a:xfrm>
            <a:off x="-955" y="0"/>
            <a:ext cx="4057869" cy="6858000"/>
          </a:xfrm>
          <a:prstGeom prst="rect">
            <a:avLst/>
          </a:prstGeom>
          <a:solidFill>
            <a:srgbClr val="B3D0CB"/>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IE" sz="1600" b="1" baseline="0" dirty="0">
              <a:solidFill>
                <a:schemeClr val="tx1"/>
              </a:solidFill>
            </a:endParaRPr>
          </a:p>
        </p:txBody>
      </p:sp>
      <p:sp>
        <p:nvSpPr>
          <p:cNvPr id="9" name="Title 8">
            <a:extLst>
              <a:ext uri="{FF2B5EF4-FFF2-40B4-BE49-F238E27FC236}">
                <a16:creationId xmlns:a16="http://schemas.microsoft.com/office/drawing/2014/main" id="{06AC8681-EE8E-4AFB-99FE-A68081B8326A}"/>
              </a:ext>
            </a:extLst>
          </p:cNvPr>
          <p:cNvSpPr>
            <a:spLocks noGrp="1"/>
          </p:cNvSpPr>
          <p:nvPr>
            <p:ph type="title"/>
          </p:nvPr>
        </p:nvSpPr>
        <p:spPr>
          <a:xfrm>
            <a:off x="1523122" y="192582"/>
            <a:ext cx="2621556" cy="823772"/>
          </a:xfrm>
        </p:spPr>
        <p:txBody>
          <a:bodyPr>
            <a:normAutofit/>
          </a:bodyPr>
          <a:lstStyle/>
          <a:p>
            <a:r>
              <a:rPr lang="en-US" sz="2000" b="1" dirty="0">
                <a:solidFill>
                  <a:srgbClr val="0C2950"/>
                </a:solidFill>
              </a:rPr>
              <a:t>Appendix 3</a:t>
            </a:r>
          </a:p>
        </p:txBody>
      </p:sp>
      <p:cxnSp>
        <p:nvCxnSpPr>
          <p:cNvPr id="8" name="Straight Connector 7">
            <a:extLst>
              <a:ext uri="{FF2B5EF4-FFF2-40B4-BE49-F238E27FC236}">
                <a16:creationId xmlns:a16="http://schemas.microsoft.com/office/drawing/2014/main" id="{DF5CD49F-FB93-7457-E645-799D740F2427}"/>
              </a:ext>
            </a:extLst>
          </p:cNvPr>
          <p:cNvCxnSpPr>
            <a:cxnSpLocks/>
          </p:cNvCxnSpPr>
          <p:nvPr/>
        </p:nvCxnSpPr>
        <p:spPr>
          <a:xfrm>
            <a:off x="1481122" y="229303"/>
            <a:ext cx="0" cy="484203"/>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B953F69-6B56-DDB7-E044-94BBEDCD2C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353" y="192582"/>
            <a:ext cx="506570" cy="515193"/>
          </a:xfrm>
          <a:prstGeom prst="rect">
            <a:avLst/>
          </a:prstGeom>
        </p:spPr>
      </p:pic>
      <p:pic>
        <p:nvPicPr>
          <p:cNvPr id="5" name="Picture 4">
            <a:extLst>
              <a:ext uri="{FF2B5EF4-FFF2-40B4-BE49-F238E27FC236}">
                <a16:creationId xmlns:a16="http://schemas.microsoft.com/office/drawing/2014/main" id="{8C6BC744-8BE6-CE38-B568-09611B5E54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774" y="223572"/>
            <a:ext cx="652781" cy="484203"/>
          </a:xfrm>
          <a:prstGeom prst="rect">
            <a:avLst/>
          </a:prstGeom>
        </p:spPr>
      </p:pic>
      <p:sp>
        <p:nvSpPr>
          <p:cNvPr id="10" name="TextBox 9">
            <a:extLst>
              <a:ext uri="{FF2B5EF4-FFF2-40B4-BE49-F238E27FC236}">
                <a16:creationId xmlns:a16="http://schemas.microsoft.com/office/drawing/2014/main" id="{44879A9B-9384-27E3-179D-235F50499C6A}"/>
              </a:ext>
            </a:extLst>
          </p:cNvPr>
          <p:cNvSpPr txBox="1"/>
          <p:nvPr/>
        </p:nvSpPr>
        <p:spPr>
          <a:xfrm>
            <a:off x="46094" y="1089480"/>
            <a:ext cx="3815496" cy="1200329"/>
          </a:xfrm>
          <a:prstGeom prst="rect">
            <a:avLst/>
          </a:prstGeom>
          <a:noFill/>
        </p:spPr>
        <p:txBody>
          <a:bodyPr wrap="square">
            <a:spAutoFit/>
          </a:bodyPr>
          <a:lstStyle/>
          <a:p>
            <a:r>
              <a:rPr lang="en-IE" sz="1800" b="1" dirty="0">
                <a:effectLst/>
                <a:latin typeface="Calibri" panose="020F0502020204030204" pitchFamily="34" charset="0"/>
                <a:ea typeface="Calibri" panose="020F0502020204030204" pitchFamily="34" charset="0"/>
              </a:rPr>
              <a:t>Overall uptake of the DTaP-IPV and MMR vaccines in junior infants in Ireland by HSE Health Regions during the 2023/2024 academic year</a:t>
            </a:r>
            <a:endParaRPr lang="en-IE" dirty="0"/>
          </a:p>
        </p:txBody>
      </p:sp>
      <p:sp>
        <p:nvSpPr>
          <p:cNvPr id="6" name="TextBox 5">
            <a:extLst>
              <a:ext uri="{FF2B5EF4-FFF2-40B4-BE49-F238E27FC236}">
                <a16:creationId xmlns:a16="http://schemas.microsoft.com/office/drawing/2014/main" id="{183D59E5-13DC-4A5D-87EC-5B200E516B06}"/>
              </a:ext>
            </a:extLst>
          </p:cNvPr>
          <p:cNvSpPr txBox="1"/>
          <p:nvPr/>
        </p:nvSpPr>
        <p:spPr>
          <a:xfrm>
            <a:off x="68345" y="2384291"/>
            <a:ext cx="3793245" cy="2089418"/>
          </a:xfrm>
          <a:prstGeom prst="rect">
            <a:avLst/>
          </a:prstGeom>
          <a:noFill/>
        </p:spPr>
        <p:txBody>
          <a:bodyPr wrap="square">
            <a:spAutoFit/>
          </a:bodyPr>
          <a:lstStyle/>
          <a:p>
            <a:pPr algn="just">
              <a:lnSpc>
                <a:spcPct val="115000"/>
              </a:lnSpc>
              <a:spcAft>
                <a:spcPts val="1000"/>
              </a:spcAft>
            </a:pPr>
            <a:r>
              <a:rPr lang="en-IE" sz="1100" b="1" dirty="0">
                <a:effectLst/>
                <a:latin typeface="Calibri" panose="020F0502020204030204" pitchFamily="34" charset="0"/>
                <a:ea typeface="Calibri" panose="020F0502020204030204" pitchFamily="34" charset="0"/>
                <a:cs typeface="Calibri" panose="020F0502020204030204" pitchFamily="34" charset="0"/>
              </a:rPr>
              <a:t>Notes:</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IE" sz="1100" dirty="0">
                <a:effectLst/>
                <a:latin typeface="Calibri" panose="020F0502020204030204" pitchFamily="34" charset="0"/>
                <a:ea typeface="Calibri" panose="020F0502020204030204" pitchFamily="34" charset="0"/>
                <a:cs typeface="Calibri" panose="020F0502020204030204" pitchFamily="34" charset="0"/>
              </a:rPr>
              <a:t> Target Population in 30 LHOs: All children in Junior Infants on the school register in LHO on 30th September 2023 for the 2023/2024 academic year; </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IE" sz="1100" dirty="0">
                <a:effectLst/>
                <a:latin typeface="Calibri" panose="020F0502020204030204" pitchFamily="34" charset="0"/>
                <a:ea typeface="Calibri" panose="020F0502020204030204" pitchFamily="34" charset="0"/>
                <a:cs typeface="Calibri" panose="020F0502020204030204" pitchFamily="34" charset="0"/>
              </a:rPr>
              <a:t> Target Population in 2 LHOs: All children born between 01/09/2017 and 31/08/2018;  </a:t>
            </a:r>
            <a:r>
              <a:rPr lang="en-IE"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HSE Health Regions are: HSE Dublin and North East, HSE Dublin and Midlands, HSE Dublin and South East, HSE Mid West, HSE South West, HSE West and North West</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3" name="Table 12">
            <a:extLst>
              <a:ext uri="{FF2B5EF4-FFF2-40B4-BE49-F238E27FC236}">
                <a16:creationId xmlns:a16="http://schemas.microsoft.com/office/drawing/2014/main" id="{FCEF6674-B447-3A6C-667E-0D3D6CEC407C}"/>
              </a:ext>
            </a:extLst>
          </p:cNvPr>
          <p:cNvGraphicFramePr>
            <a:graphicFrameLocks noGrp="1"/>
          </p:cNvGraphicFramePr>
          <p:nvPr>
            <p:extLst>
              <p:ext uri="{D42A27DB-BD31-4B8C-83A1-F6EECF244321}">
                <p14:modId xmlns:p14="http://schemas.microsoft.com/office/powerpoint/2010/main" val="2074120877"/>
              </p:ext>
            </p:extLst>
          </p:nvPr>
        </p:nvGraphicFramePr>
        <p:xfrm>
          <a:off x="4467030" y="383135"/>
          <a:ext cx="7257206" cy="1712595"/>
        </p:xfrm>
        <a:graphic>
          <a:graphicData uri="http://schemas.openxmlformats.org/drawingml/2006/table">
            <a:tbl>
              <a:tblPr/>
              <a:tblGrid>
                <a:gridCol w="1797968">
                  <a:extLst>
                    <a:ext uri="{9D8B030D-6E8A-4147-A177-3AD203B41FA5}">
                      <a16:colId xmlns:a16="http://schemas.microsoft.com/office/drawing/2014/main" val="487143705"/>
                    </a:ext>
                  </a:extLst>
                </a:gridCol>
                <a:gridCol w="1087524">
                  <a:extLst>
                    <a:ext uri="{9D8B030D-6E8A-4147-A177-3AD203B41FA5}">
                      <a16:colId xmlns:a16="http://schemas.microsoft.com/office/drawing/2014/main" val="653810464"/>
                    </a:ext>
                  </a:extLst>
                </a:gridCol>
                <a:gridCol w="886409">
                  <a:extLst>
                    <a:ext uri="{9D8B030D-6E8A-4147-A177-3AD203B41FA5}">
                      <a16:colId xmlns:a16="http://schemas.microsoft.com/office/drawing/2014/main" val="4137772836"/>
                    </a:ext>
                  </a:extLst>
                </a:gridCol>
                <a:gridCol w="849085">
                  <a:extLst>
                    <a:ext uri="{9D8B030D-6E8A-4147-A177-3AD203B41FA5}">
                      <a16:colId xmlns:a16="http://schemas.microsoft.com/office/drawing/2014/main" val="2628327790"/>
                    </a:ext>
                  </a:extLst>
                </a:gridCol>
                <a:gridCol w="848998">
                  <a:extLst>
                    <a:ext uri="{9D8B030D-6E8A-4147-A177-3AD203B41FA5}">
                      <a16:colId xmlns:a16="http://schemas.microsoft.com/office/drawing/2014/main" val="2541125261"/>
                    </a:ext>
                  </a:extLst>
                </a:gridCol>
                <a:gridCol w="866532">
                  <a:extLst>
                    <a:ext uri="{9D8B030D-6E8A-4147-A177-3AD203B41FA5}">
                      <a16:colId xmlns:a16="http://schemas.microsoft.com/office/drawing/2014/main" val="972939039"/>
                    </a:ext>
                  </a:extLst>
                </a:gridCol>
                <a:gridCol w="920690">
                  <a:extLst>
                    <a:ext uri="{9D8B030D-6E8A-4147-A177-3AD203B41FA5}">
                      <a16:colId xmlns:a16="http://schemas.microsoft.com/office/drawing/2014/main" val="166328825"/>
                    </a:ext>
                  </a:extLst>
                </a:gridCol>
              </a:tblGrid>
              <a:tr h="171450">
                <a:tc>
                  <a:txBody>
                    <a:bodyPr/>
                    <a:lstStyle/>
                    <a:p>
                      <a:pPr algn="ctr" fontAlgn="b">
                        <a:buNone/>
                      </a:pPr>
                      <a:r>
                        <a:rPr lang="en-IE" sz="900" b="1" i="0" u="none" strike="noStrike" dirty="0">
                          <a:solidFill>
                            <a:srgbClr val="FF0000"/>
                          </a:solidFill>
                          <a:effectLst/>
                          <a:latin typeface="Calibri" panose="020F0502020204030204" pitchFamily="34" charset="0"/>
                        </a:rPr>
                        <a:t>2023/2024 Data as of 09/10/2025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3">
                  <a:txBody>
                    <a:bodyPr/>
                    <a:lstStyle/>
                    <a:p>
                      <a:pPr algn="ctr" fontAlgn="ctr">
                        <a:buNone/>
                      </a:pPr>
                      <a:r>
                        <a:rPr lang="en-IE" sz="900" b="1" i="0" u="none" strike="noStrike" dirty="0">
                          <a:solidFill>
                            <a:srgbClr val="000000"/>
                          </a:solidFill>
                          <a:effectLst/>
                          <a:latin typeface="Calibri" panose="020F0502020204030204" pitchFamily="34" charset="0"/>
                        </a:rPr>
                        <a:t>4 in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IE"/>
                    </a:p>
                  </a:txBody>
                  <a:tcPr/>
                </a:tc>
                <a:tc hMerge="1">
                  <a:txBody>
                    <a:bodyPr/>
                    <a:lstStyle/>
                    <a:p>
                      <a:endParaRPr lang="en-IE"/>
                    </a:p>
                  </a:txBody>
                  <a:tcPr/>
                </a:tc>
                <a:tc gridSpan="3">
                  <a:txBody>
                    <a:bodyPr/>
                    <a:lstStyle/>
                    <a:p>
                      <a:pPr algn="ctr" fontAlgn="ctr">
                        <a:buNone/>
                      </a:pPr>
                      <a:r>
                        <a:rPr lang="en-IE" sz="900" b="1" i="0" u="none" strike="noStrike">
                          <a:solidFill>
                            <a:srgbClr val="000000"/>
                          </a:solidFill>
                          <a:effectLst/>
                          <a:latin typeface="Calibri" panose="020F0502020204030204" pitchFamily="34" charset="0"/>
                        </a:rPr>
                        <a:t>MMR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858994987"/>
                  </a:ext>
                </a:extLst>
              </a:tr>
              <a:tr h="619125">
                <a:tc>
                  <a:txBody>
                    <a:bodyPr/>
                    <a:lstStyle/>
                    <a:p>
                      <a:pPr algn="ctr" fontAlgn="b">
                        <a:buNone/>
                      </a:pPr>
                      <a:r>
                        <a:rPr lang="en-IE" sz="900" b="1" i="0" u="none" strike="noStrike" dirty="0">
                          <a:solidFill>
                            <a:srgbClr val="000000"/>
                          </a:solidFill>
                          <a:effectLst/>
                          <a:latin typeface="Calibri" panose="020F0502020204030204" pitchFamily="34" charset="0"/>
                        </a:rPr>
                        <a:t>HSE Region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E" sz="900" b="1" i="0" u="none" strike="noStrike">
                          <a:solidFill>
                            <a:srgbClr val="000000"/>
                          </a:solidFill>
                          <a:effectLst/>
                          <a:latin typeface="Calibri" panose="020F0502020204030204" pitchFamily="34" charset="0"/>
                        </a:rPr>
                        <a:t>Birth Cohort</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buNone/>
                      </a:pPr>
                      <a:r>
                        <a:rPr lang="en-IE" sz="900" b="1" i="0" u="none" strike="noStrike">
                          <a:solidFill>
                            <a:srgbClr val="000000"/>
                          </a:solidFill>
                          <a:effectLst/>
                          <a:latin typeface="Calibri" panose="020F0502020204030204" pitchFamily="34" charset="0"/>
                        </a:rPr>
                        <a:t>Total No. vaccinated</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buNone/>
                      </a:pPr>
                      <a:r>
                        <a:rPr lang="en-IE" sz="900" b="1" i="0" u="none" strike="noStrike" dirty="0">
                          <a:solidFill>
                            <a:srgbClr val="000000"/>
                          </a:solidFill>
                          <a:effectLst/>
                          <a:latin typeface="Calibri" panose="020F0502020204030204" pitchFamily="34" charset="0"/>
                        </a:rPr>
                        <a:t>% Uptake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buNone/>
                      </a:pPr>
                      <a:r>
                        <a:rPr lang="en-IE" sz="900" b="1" i="0" u="none" strike="noStrike">
                          <a:solidFill>
                            <a:srgbClr val="000000"/>
                          </a:solidFill>
                          <a:effectLst/>
                          <a:latin typeface="Calibri" panose="020F0502020204030204" pitchFamily="34" charset="0"/>
                        </a:rPr>
                        <a:t>Birth Cohort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buNone/>
                      </a:pPr>
                      <a:r>
                        <a:rPr lang="en-IE" sz="900" b="1" i="0" u="none" strike="noStrike" dirty="0">
                          <a:solidFill>
                            <a:srgbClr val="000000"/>
                          </a:solidFill>
                          <a:effectLst/>
                          <a:latin typeface="Calibri" panose="020F0502020204030204" pitchFamily="34" charset="0"/>
                        </a:rPr>
                        <a:t>Total No. vaccinated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buNone/>
                      </a:pPr>
                      <a:r>
                        <a:rPr lang="en-IE" sz="900" b="1" i="0" u="none" strike="noStrike">
                          <a:solidFill>
                            <a:srgbClr val="000000"/>
                          </a:solidFill>
                          <a:effectLst/>
                          <a:latin typeface="Calibri" panose="020F0502020204030204" pitchFamily="34" charset="0"/>
                        </a:rPr>
                        <a:t>% Uptake</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3928671332"/>
                  </a:ext>
                </a:extLst>
              </a:tr>
              <a:tr h="152400">
                <a:tc>
                  <a:txBody>
                    <a:bodyPr/>
                    <a:lstStyle/>
                    <a:p>
                      <a:pPr algn="ctr" fontAlgn="b">
                        <a:buNone/>
                      </a:pPr>
                      <a:r>
                        <a:rPr lang="en-IE" sz="900" b="1" i="0" u="none" strike="noStrike" dirty="0">
                          <a:solidFill>
                            <a:srgbClr val="4F6228"/>
                          </a:solidFill>
                          <a:effectLst/>
                          <a:latin typeface="Calibri" panose="020F0502020204030204" pitchFamily="34" charset="0"/>
                        </a:rPr>
                        <a:t>Area A-Dublin and North East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E" sz="900" b="1" i="0" u="none" strike="noStrike">
                          <a:solidFill>
                            <a:srgbClr val="4F6228"/>
                          </a:solidFill>
                          <a:effectLst/>
                          <a:latin typeface="Calibri" panose="020F0502020204030204" pitchFamily="34" charset="0"/>
                        </a:rPr>
                        <a:t>14780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E" sz="900" b="1" i="0" u="none" strike="noStrike">
                          <a:solidFill>
                            <a:srgbClr val="4F6228"/>
                          </a:solidFill>
                          <a:effectLst/>
                          <a:latin typeface="Calibri" panose="020F0502020204030204" pitchFamily="34" charset="0"/>
                        </a:rPr>
                        <a:t>12904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IE" sz="900" b="1" i="0" u="none" strike="noStrike">
                          <a:solidFill>
                            <a:srgbClr val="4F6228"/>
                          </a:solidFill>
                          <a:effectLst/>
                          <a:latin typeface="Calibri" panose="020F0502020204030204" pitchFamily="34" charset="0"/>
                        </a:rPr>
                        <a:t>87.3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E" sz="900" b="1" i="0" u="none" strike="noStrike">
                          <a:solidFill>
                            <a:srgbClr val="4F6228"/>
                          </a:solidFill>
                          <a:effectLst/>
                          <a:latin typeface="Calibri" panose="020F0502020204030204" pitchFamily="34" charset="0"/>
                        </a:rPr>
                        <a:t>14780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E" sz="900" b="1" i="0" u="none" strike="noStrike">
                          <a:solidFill>
                            <a:srgbClr val="4F6228"/>
                          </a:solidFill>
                          <a:effectLst/>
                          <a:latin typeface="Calibri" panose="020F0502020204030204" pitchFamily="34" charset="0"/>
                        </a:rPr>
                        <a:t>12825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IE" sz="900" b="1" i="0" u="none" strike="noStrike">
                          <a:solidFill>
                            <a:srgbClr val="4F6228"/>
                          </a:solidFill>
                          <a:effectLst/>
                          <a:latin typeface="Calibri" panose="020F0502020204030204" pitchFamily="34" charset="0"/>
                        </a:rPr>
                        <a:t>86.8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0381751"/>
                  </a:ext>
                </a:extLst>
              </a:tr>
              <a:tr h="152400">
                <a:tc>
                  <a:txBody>
                    <a:bodyPr/>
                    <a:lstStyle/>
                    <a:p>
                      <a:pPr algn="ctr" fontAlgn="b">
                        <a:buNone/>
                      </a:pPr>
                      <a:r>
                        <a:rPr lang="en-IE" sz="900" b="1" i="0" u="none" strike="noStrike" dirty="0">
                          <a:solidFill>
                            <a:srgbClr val="4F6228"/>
                          </a:solidFill>
                          <a:effectLst/>
                          <a:latin typeface="Calibri" panose="020F0502020204030204" pitchFamily="34" charset="0"/>
                        </a:rPr>
                        <a:t>Area B-HSE Dublin and Midlands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E" sz="900" b="1" i="0" u="none" strike="noStrike">
                          <a:solidFill>
                            <a:srgbClr val="4F6228"/>
                          </a:solidFill>
                          <a:effectLst/>
                          <a:latin typeface="Calibri" panose="020F0502020204030204" pitchFamily="34" charset="0"/>
                        </a:rPr>
                        <a:t>13259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E" sz="900" b="1" i="0" u="none" strike="noStrike">
                          <a:solidFill>
                            <a:srgbClr val="4F6228"/>
                          </a:solidFill>
                          <a:effectLst/>
                          <a:latin typeface="Calibri" panose="020F0502020204030204" pitchFamily="34" charset="0"/>
                        </a:rPr>
                        <a:t>11724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IE" sz="900" b="1" i="0" u="none" strike="noStrike">
                          <a:solidFill>
                            <a:srgbClr val="4F6228"/>
                          </a:solidFill>
                          <a:effectLst/>
                          <a:latin typeface="Calibri" panose="020F0502020204030204" pitchFamily="34" charset="0"/>
                        </a:rPr>
                        <a:t>88.4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E" sz="900" b="1" i="0" u="none" strike="noStrike">
                          <a:solidFill>
                            <a:srgbClr val="4F6228"/>
                          </a:solidFill>
                          <a:effectLst/>
                          <a:latin typeface="Calibri" panose="020F0502020204030204" pitchFamily="34" charset="0"/>
                        </a:rPr>
                        <a:t>13259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E" sz="900" b="1" i="0" u="none" strike="noStrike">
                          <a:solidFill>
                            <a:srgbClr val="4F6228"/>
                          </a:solidFill>
                          <a:effectLst/>
                          <a:latin typeface="Calibri" panose="020F0502020204030204" pitchFamily="34" charset="0"/>
                        </a:rPr>
                        <a:t>11650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IE" sz="900" b="1" i="0" u="none" strike="noStrike">
                          <a:solidFill>
                            <a:srgbClr val="4F6228"/>
                          </a:solidFill>
                          <a:effectLst/>
                          <a:latin typeface="Calibri" panose="020F0502020204030204" pitchFamily="34" charset="0"/>
                        </a:rPr>
                        <a:t>87.9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9930566"/>
                  </a:ext>
                </a:extLst>
              </a:tr>
              <a:tr h="152400">
                <a:tc>
                  <a:txBody>
                    <a:bodyPr/>
                    <a:lstStyle/>
                    <a:p>
                      <a:pPr algn="ctr" fontAlgn="b">
                        <a:buNone/>
                      </a:pPr>
                      <a:r>
                        <a:rPr lang="en-IE" sz="900" b="1" i="0" u="none" strike="noStrike" dirty="0">
                          <a:solidFill>
                            <a:srgbClr val="FFFF00"/>
                          </a:solidFill>
                          <a:effectLst/>
                          <a:latin typeface="Calibri" panose="020F0502020204030204" pitchFamily="34" charset="0"/>
                        </a:rPr>
                        <a:t>Area C-</a:t>
                      </a:r>
                      <a:r>
                        <a:rPr lang="en-GB" sz="900" b="1" i="0" u="none" strike="noStrike" dirty="0">
                          <a:solidFill>
                            <a:srgbClr val="FFFF00"/>
                          </a:solidFill>
                          <a:effectLst/>
                          <a:latin typeface="Calibri" panose="020F0502020204030204" pitchFamily="34" charset="0"/>
                        </a:rPr>
                        <a:t>HSE Dublin and South East</a:t>
                      </a:r>
                      <a:endParaRPr lang="en-IE" sz="900" b="1" i="0" u="none" strike="noStrike" dirty="0">
                        <a:solidFill>
                          <a:srgbClr val="FFFF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buNone/>
                      </a:pPr>
                      <a:r>
                        <a:rPr lang="en-IE" sz="900" b="1" i="0" u="none" strike="noStrike" dirty="0">
                          <a:solidFill>
                            <a:srgbClr val="FFFF00"/>
                          </a:solidFill>
                          <a:effectLst/>
                          <a:latin typeface="Calibri" panose="020F0502020204030204" pitchFamily="34" charset="0"/>
                        </a:rPr>
                        <a:t>11376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buNone/>
                      </a:pPr>
                      <a:r>
                        <a:rPr lang="en-IE" sz="900" b="1" i="0" u="none" strike="noStrike" dirty="0">
                          <a:solidFill>
                            <a:srgbClr val="FFFF00"/>
                          </a:solidFill>
                          <a:effectLst/>
                          <a:latin typeface="Calibri" panose="020F0502020204030204" pitchFamily="34" charset="0"/>
                        </a:rPr>
                        <a:t>10764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buNone/>
                      </a:pPr>
                      <a:r>
                        <a:rPr lang="en-IE" sz="900" b="1" i="0" u="none" strike="noStrike" dirty="0">
                          <a:solidFill>
                            <a:srgbClr val="FFFF00"/>
                          </a:solidFill>
                          <a:effectLst/>
                          <a:latin typeface="Calibri" panose="020F0502020204030204" pitchFamily="34" charset="0"/>
                        </a:rPr>
                        <a:t>94.6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buNone/>
                      </a:pPr>
                      <a:r>
                        <a:rPr lang="en-IE" sz="900" b="1" i="0" u="none" strike="noStrike" dirty="0">
                          <a:solidFill>
                            <a:srgbClr val="FFFF00"/>
                          </a:solidFill>
                          <a:effectLst/>
                          <a:latin typeface="Calibri" panose="020F0502020204030204" pitchFamily="34" charset="0"/>
                        </a:rPr>
                        <a:t>11376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buNone/>
                      </a:pPr>
                      <a:r>
                        <a:rPr lang="en-IE" sz="900" b="1" i="0" u="none" strike="noStrike" dirty="0">
                          <a:solidFill>
                            <a:srgbClr val="FFFF00"/>
                          </a:solidFill>
                          <a:effectLst/>
                          <a:latin typeface="Calibri" panose="020F0502020204030204" pitchFamily="34" charset="0"/>
                        </a:rPr>
                        <a:t>10680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buNone/>
                      </a:pPr>
                      <a:r>
                        <a:rPr lang="en-IE" sz="900" b="1" i="0" u="none" strike="noStrike" dirty="0">
                          <a:solidFill>
                            <a:srgbClr val="FFFF00"/>
                          </a:solidFill>
                          <a:effectLst/>
                          <a:latin typeface="Calibri" panose="020F0502020204030204" pitchFamily="34" charset="0"/>
                        </a:rPr>
                        <a:t>93.9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369069937"/>
                  </a:ext>
                </a:extLst>
              </a:tr>
              <a:tr h="152400">
                <a:tc>
                  <a:txBody>
                    <a:bodyPr/>
                    <a:lstStyle/>
                    <a:p>
                      <a:pPr algn="ctr" fontAlgn="b">
                        <a:buNone/>
                      </a:pPr>
                      <a:r>
                        <a:rPr lang="en-IE" sz="900" b="1" i="0" u="none" strike="noStrike" dirty="0">
                          <a:solidFill>
                            <a:srgbClr val="4F6228"/>
                          </a:solidFill>
                          <a:effectLst/>
                          <a:latin typeface="Calibri" panose="020F0502020204030204" pitchFamily="34" charset="0"/>
                        </a:rPr>
                        <a:t>Area D-HSE South West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E" sz="900" b="1" i="0" u="none" strike="noStrike">
                          <a:solidFill>
                            <a:srgbClr val="4F6228"/>
                          </a:solidFill>
                          <a:effectLst/>
                          <a:latin typeface="Calibri" panose="020F0502020204030204" pitchFamily="34" charset="0"/>
                        </a:rPr>
                        <a:t>8894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E" sz="900" b="1" i="0" u="none" strike="noStrike" dirty="0">
                          <a:solidFill>
                            <a:srgbClr val="4F6228"/>
                          </a:solidFill>
                          <a:effectLst/>
                          <a:latin typeface="Calibri" panose="020F0502020204030204" pitchFamily="34" charset="0"/>
                        </a:rPr>
                        <a:t>8206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IE" sz="900" b="1" i="0" u="none" strike="noStrike" dirty="0">
                          <a:solidFill>
                            <a:srgbClr val="4F6228"/>
                          </a:solidFill>
                          <a:effectLst/>
                          <a:latin typeface="Calibri" panose="020F0502020204030204" pitchFamily="34" charset="0"/>
                        </a:rPr>
                        <a:t>92.3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E" sz="900" b="1" i="0" u="none" strike="noStrike" dirty="0">
                          <a:solidFill>
                            <a:srgbClr val="4F6228"/>
                          </a:solidFill>
                          <a:effectLst/>
                          <a:latin typeface="Calibri" panose="020F0502020204030204" pitchFamily="34" charset="0"/>
                        </a:rPr>
                        <a:t>8894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E" sz="900" b="1" i="0" u="none" strike="noStrike" dirty="0">
                          <a:solidFill>
                            <a:srgbClr val="4F6228"/>
                          </a:solidFill>
                          <a:effectLst/>
                          <a:latin typeface="Calibri" panose="020F0502020204030204" pitchFamily="34" charset="0"/>
                        </a:rPr>
                        <a:t>8160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IE" sz="900" b="1" i="0" u="none" strike="noStrike" dirty="0">
                          <a:solidFill>
                            <a:srgbClr val="4F6228"/>
                          </a:solidFill>
                          <a:effectLst/>
                          <a:latin typeface="Calibri" panose="020F0502020204030204" pitchFamily="34" charset="0"/>
                        </a:rPr>
                        <a:t>91.7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5581896"/>
                  </a:ext>
                </a:extLst>
              </a:tr>
              <a:tr h="152400">
                <a:tc>
                  <a:txBody>
                    <a:bodyPr/>
                    <a:lstStyle/>
                    <a:p>
                      <a:pPr algn="ctr" fontAlgn="b">
                        <a:buNone/>
                      </a:pPr>
                      <a:r>
                        <a:rPr lang="en-IE" sz="900" b="1" i="0" u="none" strike="noStrike" dirty="0">
                          <a:solidFill>
                            <a:srgbClr val="4F6228"/>
                          </a:solidFill>
                          <a:effectLst/>
                          <a:latin typeface="Calibri" panose="020F0502020204030204" pitchFamily="34" charset="0"/>
                        </a:rPr>
                        <a:t>Area E-HSE Midwest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E" sz="900" b="1" i="0" u="none" strike="noStrike">
                          <a:solidFill>
                            <a:srgbClr val="4F6228"/>
                          </a:solidFill>
                          <a:effectLst/>
                          <a:latin typeface="Calibri" panose="020F0502020204030204" pitchFamily="34" charset="0"/>
                        </a:rPr>
                        <a:t>5174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E" sz="900" b="1" i="0" u="none" strike="noStrike">
                          <a:solidFill>
                            <a:srgbClr val="4F6228"/>
                          </a:solidFill>
                          <a:effectLst/>
                          <a:latin typeface="Calibri" panose="020F0502020204030204" pitchFamily="34" charset="0"/>
                        </a:rPr>
                        <a:t>4834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IE" sz="900" b="1" i="0" u="none" strike="noStrike">
                          <a:solidFill>
                            <a:srgbClr val="4F6228"/>
                          </a:solidFill>
                          <a:effectLst/>
                          <a:latin typeface="Calibri" panose="020F0502020204030204" pitchFamily="34" charset="0"/>
                        </a:rPr>
                        <a:t>93.4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E" sz="900" b="1" i="0" u="none" strike="noStrike">
                          <a:solidFill>
                            <a:srgbClr val="4F6228"/>
                          </a:solidFill>
                          <a:effectLst/>
                          <a:latin typeface="Calibri" panose="020F0502020204030204" pitchFamily="34" charset="0"/>
                        </a:rPr>
                        <a:t>5174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IE" sz="900" b="1" i="0" u="none" strike="noStrike">
                          <a:solidFill>
                            <a:srgbClr val="4F6228"/>
                          </a:solidFill>
                          <a:effectLst/>
                          <a:latin typeface="Calibri" panose="020F0502020204030204" pitchFamily="34" charset="0"/>
                        </a:rPr>
                        <a:t>4831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IE" sz="900" b="1" i="0" u="none" strike="noStrike">
                          <a:solidFill>
                            <a:srgbClr val="4F6228"/>
                          </a:solidFill>
                          <a:effectLst/>
                          <a:latin typeface="Calibri" panose="020F0502020204030204" pitchFamily="34" charset="0"/>
                        </a:rPr>
                        <a:t>93.4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8640786"/>
                  </a:ext>
                </a:extLst>
              </a:tr>
              <a:tr h="160020">
                <a:tc>
                  <a:txBody>
                    <a:bodyPr/>
                    <a:lstStyle/>
                    <a:p>
                      <a:pPr algn="ctr" fontAlgn="b">
                        <a:buNone/>
                      </a:pPr>
                      <a:r>
                        <a:rPr lang="en-IE" sz="900" b="1" i="0" u="none" strike="noStrike" dirty="0">
                          <a:solidFill>
                            <a:srgbClr val="4F6228"/>
                          </a:solidFill>
                          <a:effectLst/>
                          <a:latin typeface="Calibri" panose="020F0502020204030204" pitchFamily="34" charset="0"/>
                        </a:rPr>
                        <a:t>Area F-</a:t>
                      </a:r>
                      <a:r>
                        <a:rPr lang="en-GB" sz="900" b="1" i="0" u="none" strike="noStrike" dirty="0">
                          <a:solidFill>
                            <a:srgbClr val="4F6228"/>
                          </a:solidFill>
                          <a:effectLst/>
                          <a:latin typeface="Calibri" panose="020F0502020204030204" pitchFamily="34" charset="0"/>
                        </a:rPr>
                        <a:t>HSE West and North West</a:t>
                      </a:r>
                      <a:endParaRPr lang="en-IE" sz="900" b="1" i="0" u="none" strike="noStrike" dirty="0">
                        <a:solidFill>
                          <a:srgbClr val="4F6228"/>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buNone/>
                      </a:pPr>
                      <a:r>
                        <a:rPr lang="en-IE" sz="900" b="1" i="0" u="none" strike="noStrike">
                          <a:solidFill>
                            <a:srgbClr val="4F6228"/>
                          </a:solidFill>
                          <a:effectLst/>
                          <a:latin typeface="Calibri" panose="020F0502020204030204" pitchFamily="34" charset="0"/>
                        </a:rPr>
                        <a:t>9778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buNone/>
                      </a:pPr>
                      <a:r>
                        <a:rPr lang="en-IE" sz="900" b="1" i="0" u="none" strike="noStrike">
                          <a:solidFill>
                            <a:srgbClr val="4F6228"/>
                          </a:solidFill>
                          <a:effectLst/>
                          <a:latin typeface="Calibri" panose="020F0502020204030204" pitchFamily="34" charset="0"/>
                        </a:rPr>
                        <a:t>8572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n-IE" sz="900" b="1" i="0" u="none" strike="noStrike">
                          <a:solidFill>
                            <a:srgbClr val="4F6228"/>
                          </a:solidFill>
                          <a:effectLst/>
                          <a:latin typeface="Calibri" panose="020F0502020204030204" pitchFamily="34" charset="0"/>
                        </a:rPr>
                        <a:t>87.7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buNone/>
                      </a:pPr>
                      <a:r>
                        <a:rPr lang="en-IE" sz="900" b="1" i="0" u="none" strike="noStrike">
                          <a:solidFill>
                            <a:srgbClr val="4F6228"/>
                          </a:solidFill>
                          <a:effectLst/>
                          <a:latin typeface="Calibri" panose="020F0502020204030204" pitchFamily="34" charset="0"/>
                        </a:rPr>
                        <a:t>9778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buNone/>
                      </a:pPr>
                      <a:r>
                        <a:rPr lang="en-IE" sz="900" b="1" i="0" u="none" strike="noStrike">
                          <a:solidFill>
                            <a:srgbClr val="4F6228"/>
                          </a:solidFill>
                          <a:effectLst/>
                          <a:latin typeface="Calibri" panose="020F0502020204030204" pitchFamily="34" charset="0"/>
                        </a:rPr>
                        <a:t>8561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n-IE" sz="900" b="1" i="0" u="none" strike="noStrike" dirty="0">
                          <a:solidFill>
                            <a:srgbClr val="4F6228"/>
                          </a:solidFill>
                          <a:effectLst/>
                          <a:latin typeface="Calibri" panose="020F0502020204030204" pitchFamily="34" charset="0"/>
                        </a:rPr>
                        <a:t>87.6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8371250"/>
                  </a:ext>
                </a:extLst>
              </a:tr>
            </a:tbl>
          </a:graphicData>
        </a:graphic>
      </p:graphicFrame>
      <p:sp>
        <p:nvSpPr>
          <p:cNvPr id="4" name="TextBox 3">
            <a:extLst>
              <a:ext uri="{FF2B5EF4-FFF2-40B4-BE49-F238E27FC236}">
                <a16:creationId xmlns:a16="http://schemas.microsoft.com/office/drawing/2014/main" id="{7D651EC7-E54A-C861-D2EA-5A079BED153E}"/>
              </a:ext>
            </a:extLst>
          </p:cNvPr>
          <p:cNvSpPr txBox="1"/>
          <p:nvPr/>
        </p:nvSpPr>
        <p:spPr>
          <a:xfrm>
            <a:off x="35169" y="6079592"/>
            <a:ext cx="2795890" cy="315023"/>
          </a:xfrm>
          <a:prstGeom prst="rect">
            <a:avLst/>
          </a:prstGeom>
          <a:noFill/>
        </p:spPr>
        <p:txBody>
          <a:bodyPr wrap="square">
            <a:spAutoFit/>
          </a:bodyPr>
          <a:lstStyle/>
          <a:p>
            <a:pPr marL="84137">
              <a:lnSpc>
                <a:spcPct val="107000"/>
              </a:lnSpc>
              <a:spcAft>
                <a:spcPts val="800"/>
              </a:spcAft>
              <a:buClr>
                <a:srgbClr val="002060"/>
              </a:buClr>
            </a:pPr>
            <a:r>
              <a:rPr lang="en-IE" sz="1400" b="1" kern="100" dirty="0">
                <a:solidFill>
                  <a:srgbClr val="FFFF00"/>
                </a:solidFill>
                <a:highlight>
                  <a:srgbClr val="00FFFF"/>
                </a:highlight>
                <a:latin typeface="Aptos" panose="020B0004020202020204" pitchFamily="34" charset="0"/>
                <a:cs typeface="Times New Roman" panose="02020603050405020304" pitchFamily="18" charset="0"/>
              </a:rPr>
              <a:t>* See Caveat on slide #2</a:t>
            </a:r>
          </a:p>
        </p:txBody>
      </p:sp>
    </p:spTree>
    <p:extLst>
      <p:ext uri="{BB962C8B-B14F-4D97-AF65-F5344CB8AC3E}">
        <p14:creationId xmlns:p14="http://schemas.microsoft.com/office/powerpoint/2010/main" val="195434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0689D41-DD23-2B34-657E-0E11C57BCEEA}"/>
              </a:ext>
            </a:extLst>
          </p:cNvPr>
          <p:cNvCxnSpPr>
            <a:cxnSpLocks/>
          </p:cNvCxnSpPr>
          <p:nvPr/>
        </p:nvCxnSpPr>
        <p:spPr>
          <a:xfrm>
            <a:off x="4165851" y="1015445"/>
            <a:ext cx="3524253" cy="812"/>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F553C69-027F-0AEC-9DEB-5E4D4734B519}"/>
              </a:ext>
            </a:extLst>
          </p:cNvPr>
          <p:cNvCxnSpPr>
            <a:cxnSpLocks/>
          </p:cNvCxnSpPr>
          <p:nvPr/>
        </p:nvCxnSpPr>
        <p:spPr>
          <a:xfrm>
            <a:off x="8461016" y="1016257"/>
            <a:ext cx="3183642" cy="0"/>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FCA1532-9C6B-6732-F6AA-4916342D9265}"/>
              </a:ext>
            </a:extLst>
          </p:cNvPr>
          <p:cNvSpPr txBox="1"/>
          <p:nvPr/>
        </p:nvSpPr>
        <p:spPr>
          <a:xfrm>
            <a:off x="4141901" y="94382"/>
            <a:ext cx="7248230" cy="1892441"/>
          </a:xfrm>
          <a:prstGeom prst="rect">
            <a:avLst/>
          </a:prstGeom>
          <a:noFill/>
        </p:spPr>
        <p:txBody>
          <a:bodyPr wrap="square">
            <a:spAutoFit/>
          </a:bodyPr>
          <a:lstStyle/>
          <a:p>
            <a:pPr>
              <a:lnSpc>
                <a:spcPct val="115000"/>
              </a:lnSpc>
              <a:spcAft>
                <a:spcPts val="1000"/>
              </a:spcAft>
            </a:pPr>
            <a:r>
              <a:rPr lang="en-IE" sz="2400" b="1" kern="0" dirty="0">
                <a:solidFill>
                  <a:srgbClr val="0C2950"/>
                </a:solidFill>
                <a:effectLst/>
                <a:latin typeface="Arial" panose="020B0604020202020204" pitchFamily="34" charset="0"/>
              </a:rPr>
              <a:t>Acknowledgements</a:t>
            </a:r>
          </a:p>
          <a:p>
            <a:pPr>
              <a:lnSpc>
                <a:spcPct val="115000"/>
              </a:lnSpc>
              <a:spcAft>
                <a:spcPts val="1000"/>
              </a:spcAft>
            </a:pPr>
            <a:r>
              <a:rPr lang="en-IE" sz="1800" b="0" kern="0" dirty="0">
                <a:solidFill>
                  <a:srgbClr val="0C2950"/>
                </a:solidFill>
                <a:effectLst/>
                <a:latin typeface="Arial" panose="020B0604020202020204" pitchFamily="34" charset="0"/>
              </a:rPr>
              <a:t>Many thanks to all HSE staff, Department of Education and Skills staff, staff in all educational settings, GPs and practice nurses, parents, and children/students, who implemented, participated in and supported all these vaccination programmes.</a:t>
            </a:r>
            <a:endParaRPr lang="en-IE" sz="2400" b="1" kern="0" dirty="0">
              <a:solidFill>
                <a:srgbClr val="0C2950"/>
              </a:solidFill>
              <a:effectLst/>
              <a:latin typeface="Arial" panose="020B0604020202020204" pitchFamily="34" charset="0"/>
            </a:endParaRPr>
          </a:p>
        </p:txBody>
      </p:sp>
      <p:pic>
        <p:nvPicPr>
          <p:cNvPr id="20" name="Picture 19">
            <a:extLst>
              <a:ext uri="{FF2B5EF4-FFF2-40B4-BE49-F238E27FC236}">
                <a16:creationId xmlns:a16="http://schemas.microsoft.com/office/drawing/2014/main" id="{24A8C6AA-DD22-6DD6-1D34-C9D68EE5E5E4}"/>
              </a:ext>
            </a:extLst>
          </p:cNvPr>
          <p:cNvPicPr>
            <a:picLocks noChangeAspect="1"/>
          </p:cNvPicPr>
          <p:nvPr/>
        </p:nvPicPr>
        <p:blipFill rotWithShape="1">
          <a:blip r:embed="rId3"/>
          <a:srcRect l="11160" t="7182" r="62345" b="9339"/>
          <a:stretch/>
        </p:blipFill>
        <p:spPr>
          <a:xfrm>
            <a:off x="4266258" y="4571935"/>
            <a:ext cx="1829742" cy="1621412"/>
          </a:xfrm>
          <a:prstGeom prst="rect">
            <a:avLst/>
          </a:prstGeom>
          <a:ln>
            <a:noFill/>
          </a:ln>
          <a:effectLst>
            <a:outerShdw blurRad="292100" dist="139700" dir="2700000" algn="tl" rotWithShape="0">
              <a:srgbClr val="333333">
                <a:alpha val="65000"/>
              </a:srgbClr>
            </a:outerShdw>
          </a:effectLst>
        </p:spPr>
      </p:pic>
      <p:sp>
        <p:nvSpPr>
          <p:cNvPr id="22" name="TextBox 21">
            <a:extLst>
              <a:ext uri="{FF2B5EF4-FFF2-40B4-BE49-F238E27FC236}">
                <a16:creationId xmlns:a16="http://schemas.microsoft.com/office/drawing/2014/main" id="{12764F79-5DA5-4E38-2318-5E6F22729EB6}"/>
              </a:ext>
            </a:extLst>
          </p:cNvPr>
          <p:cNvSpPr txBox="1"/>
          <p:nvPr/>
        </p:nvSpPr>
        <p:spPr>
          <a:xfrm>
            <a:off x="4141904" y="3051854"/>
            <a:ext cx="6249970" cy="905633"/>
          </a:xfrm>
          <a:prstGeom prst="rect">
            <a:avLst/>
          </a:prstGeom>
          <a:noFill/>
        </p:spPr>
        <p:txBody>
          <a:bodyPr wrap="square">
            <a:spAutoFit/>
          </a:bodyPr>
          <a:lstStyle/>
          <a:p>
            <a:pPr>
              <a:lnSpc>
                <a:spcPct val="115000"/>
              </a:lnSpc>
              <a:spcAft>
                <a:spcPts val="1000"/>
              </a:spcAft>
            </a:pPr>
            <a:r>
              <a:rPr lang="en-IE" sz="2400" b="1" kern="0" dirty="0">
                <a:solidFill>
                  <a:srgbClr val="0C2950"/>
                </a:solidFill>
                <a:effectLst/>
                <a:latin typeface="Arial" panose="020B0604020202020204" pitchFamily="34" charset="0"/>
              </a:rPr>
              <a:t>Further information available on HPSC website:</a:t>
            </a:r>
          </a:p>
        </p:txBody>
      </p:sp>
      <p:sp>
        <p:nvSpPr>
          <p:cNvPr id="24" name="TextBox 23">
            <a:extLst>
              <a:ext uri="{FF2B5EF4-FFF2-40B4-BE49-F238E27FC236}">
                <a16:creationId xmlns:a16="http://schemas.microsoft.com/office/drawing/2014/main" id="{2EC239BC-B196-35E8-8993-5BDD312EE53E}"/>
              </a:ext>
            </a:extLst>
          </p:cNvPr>
          <p:cNvSpPr txBox="1"/>
          <p:nvPr/>
        </p:nvSpPr>
        <p:spPr>
          <a:xfrm>
            <a:off x="4139047" y="4007044"/>
            <a:ext cx="7787474" cy="262380"/>
          </a:xfrm>
          <a:prstGeom prst="rect">
            <a:avLst/>
          </a:prstGeom>
          <a:noFill/>
        </p:spPr>
        <p:txBody>
          <a:bodyPr wrap="square">
            <a:spAutoFit/>
          </a:bodyPr>
          <a:lstStyle/>
          <a:p>
            <a:pPr>
              <a:lnSpc>
                <a:spcPct val="115000"/>
              </a:lnSpc>
              <a:spcAft>
                <a:spcPts val="1000"/>
              </a:spcAft>
            </a:pPr>
            <a:r>
              <a:rPr lang="en-IE" sz="1050" b="0" u="sng" kern="0" dirty="0">
                <a:solidFill>
                  <a:srgbClr val="B8AB97"/>
                </a:solidFill>
                <a:effectLst/>
                <a:latin typeface="Arial" panose="020B0604020202020204" pitchFamily="34" charset="0"/>
                <a:hlinkClick r:id="rId4"/>
              </a:rPr>
              <a:t>http://www.hpsc.ie/a-z/vaccinepreventable/vaccination/immunisationuptakestatistics/immunisationuptakestatisticsforjuniorinfants/</a:t>
            </a:r>
            <a:r>
              <a:rPr lang="en-IE" sz="1050" b="0" kern="0" dirty="0">
                <a:solidFill>
                  <a:srgbClr val="B8AB97"/>
                </a:solidFill>
                <a:effectLst/>
                <a:latin typeface="Arial" panose="020B0604020202020204" pitchFamily="34" charset="0"/>
              </a:rPr>
              <a:t> </a:t>
            </a:r>
            <a:endParaRPr lang="en-IE" sz="1200" b="1" kern="0" dirty="0">
              <a:solidFill>
                <a:srgbClr val="B8AB97"/>
              </a:solidFill>
              <a:effectLst/>
              <a:latin typeface="Arial" panose="020B0604020202020204" pitchFamily="34" charset="0"/>
            </a:endParaRPr>
          </a:p>
        </p:txBody>
      </p:sp>
      <p:sp>
        <p:nvSpPr>
          <p:cNvPr id="25" name="Rectangle 24">
            <a:extLst>
              <a:ext uri="{FF2B5EF4-FFF2-40B4-BE49-F238E27FC236}">
                <a16:creationId xmlns:a16="http://schemas.microsoft.com/office/drawing/2014/main" id="{83CE13E5-1255-DAAA-3033-BD83DF2FB24D}"/>
              </a:ext>
            </a:extLst>
          </p:cNvPr>
          <p:cNvSpPr/>
          <p:nvPr/>
        </p:nvSpPr>
        <p:spPr>
          <a:xfrm>
            <a:off x="-955" y="0"/>
            <a:ext cx="4057869" cy="6858000"/>
          </a:xfrm>
          <a:prstGeom prst="rect">
            <a:avLst/>
          </a:prstGeom>
          <a:solidFill>
            <a:srgbClr val="9BAAB3"/>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IE" sz="1600" b="1" baseline="0" dirty="0">
              <a:solidFill>
                <a:schemeClr val="tx1"/>
              </a:solidFill>
            </a:endParaRPr>
          </a:p>
        </p:txBody>
      </p:sp>
      <p:cxnSp>
        <p:nvCxnSpPr>
          <p:cNvPr id="27" name="Straight Connector 26">
            <a:extLst>
              <a:ext uri="{FF2B5EF4-FFF2-40B4-BE49-F238E27FC236}">
                <a16:creationId xmlns:a16="http://schemas.microsoft.com/office/drawing/2014/main" id="{9075196A-37E1-8AE5-65ED-F0972883507B}"/>
              </a:ext>
            </a:extLst>
          </p:cNvPr>
          <p:cNvCxnSpPr>
            <a:cxnSpLocks/>
          </p:cNvCxnSpPr>
          <p:nvPr/>
        </p:nvCxnSpPr>
        <p:spPr>
          <a:xfrm>
            <a:off x="1481122" y="229303"/>
            <a:ext cx="0" cy="484203"/>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B4B10405-BF9F-02E1-2B82-DD20E935FB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6353" y="192582"/>
            <a:ext cx="506570" cy="515193"/>
          </a:xfrm>
          <a:prstGeom prst="rect">
            <a:avLst/>
          </a:prstGeom>
        </p:spPr>
      </p:pic>
      <p:pic>
        <p:nvPicPr>
          <p:cNvPr id="30" name="Picture 29">
            <a:extLst>
              <a:ext uri="{FF2B5EF4-FFF2-40B4-BE49-F238E27FC236}">
                <a16:creationId xmlns:a16="http://schemas.microsoft.com/office/drawing/2014/main" id="{570B86C9-A0CC-9293-DC5D-2DDFCD88CA4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7774" y="223572"/>
            <a:ext cx="652781" cy="484203"/>
          </a:xfrm>
          <a:prstGeom prst="rect">
            <a:avLst/>
          </a:prstGeom>
        </p:spPr>
      </p:pic>
    </p:spTree>
    <p:extLst>
      <p:ext uri="{BB962C8B-B14F-4D97-AF65-F5344CB8AC3E}">
        <p14:creationId xmlns:p14="http://schemas.microsoft.com/office/powerpoint/2010/main" val="75651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F50C43-C637-1320-D9ED-76CC41B053BB}"/>
              </a:ext>
            </a:extLst>
          </p:cNvPr>
          <p:cNvSpPr/>
          <p:nvPr/>
        </p:nvSpPr>
        <p:spPr>
          <a:xfrm>
            <a:off x="-955" y="0"/>
            <a:ext cx="4057869" cy="6858000"/>
          </a:xfrm>
          <a:prstGeom prst="rect">
            <a:avLst/>
          </a:prstGeom>
          <a:solidFill>
            <a:srgbClr val="00615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IE" sz="1600" b="1" baseline="0" dirty="0">
              <a:solidFill>
                <a:schemeClr val="tx1"/>
              </a:solidFill>
            </a:endParaRPr>
          </a:p>
        </p:txBody>
      </p:sp>
      <p:cxnSp>
        <p:nvCxnSpPr>
          <p:cNvPr id="8" name="Straight Connector 7">
            <a:extLst>
              <a:ext uri="{FF2B5EF4-FFF2-40B4-BE49-F238E27FC236}">
                <a16:creationId xmlns:a16="http://schemas.microsoft.com/office/drawing/2014/main" id="{DF5CD49F-FB93-7457-E645-799D740F2427}"/>
              </a:ext>
            </a:extLst>
          </p:cNvPr>
          <p:cNvCxnSpPr>
            <a:cxnSpLocks/>
          </p:cNvCxnSpPr>
          <p:nvPr/>
        </p:nvCxnSpPr>
        <p:spPr>
          <a:xfrm>
            <a:off x="1595422" y="229303"/>
            <a:ext cx="0" cy="484203"/>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B953F69-6B56-DDB7-E044-94BBEDCD2C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653" y="192582"/>
            <a:ext cx="506570" cy="515193"/>
          </a:xfrm>
          <a:prstGeom prst="rect">
            <a:avLst/>
          </a:prstGeom>
        </p:spPr>
      </p:pic>
      <p:pic>
        <p:nvPicPr>
          <p:cNvPr id="5" name="Picture 4">
            <a:extLst>
              <a:ext uri="{FF2B5EF4-FFF2-40B4-BE49-F238E27FC236}">
                <a16:creationId xmlns:a16="http://schemas.microsoft.com/office/drawing/2014/main" id="{8C6BC744-8BE6-CE38-B568-09611B5E54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074" y="223572"/>
            <a:ext cx="652781" cy="484203"/>
          </a:xfrm>
          <a:prstGeom prst="rect">
            <a:avLst/>
          </a:prstGeom>
        </p:spPr>
      </p:pic>
      <p:sp>
        <p:nvSpPr>
          <p:cNvPr id="20" name="TextBox 19">
            <a:extLst>
              <a:ext uri="{FF2B5EF4-FFF2-40B4-BE49-F238E27FC236}">
                <a16:creationId xmlns:a16="http://schemas.microsoft.com/office/drawing/2014/main" id="{B613BE22-1BD1-FE8A-B69C-3A51AE3A6ABF}"/>
              </a:ext>
            </a:extLst>
          </p:cNvPr>
          <p:cNvSpPr txBox="1"/>
          <p:nvPr/>
        </p:nvSpPr>
        <p:spPr>
          <a:xfrm>
            <a:off x="156915" y="900357"/>
            <a:ext cx="3081401" cy="739690"/>
          </a:xfrm>
          <a:prstGeom prst="rect">
            <a:avLst/>
          </a:prstGeom>
          <a:noFill/>
        </p:spPr>
        <p:txBody>
          <a:bodyPr wrap="square">
            <a:spAutoFit/>
          </a:bodyPr>
          <a:lstStyle/>
          <a:p>
            <a:pPr>
              <a:lnSpc>
                <a:spcPct val="107000"/>
              </a:lnSpc>
              <a:spcAft>
                <a:spcPts val="800"/>
              </a:spcAft>
            </a:pPr>
            <a:r>
              <a:rPr lang="en-GB" sz="2000" b="1" kern="100" dirty="0">
                <a:solidFill>
                  <a:schemeClr val="bg1"/>
                </a:solidFill>
                <a:latin typeface="Aptos" panose="020B0004020202020204" pitchFamily="34" charset="0"/>
                <a:cs typeface="Times New Roman" panose="02020603050405020304" pitchFamily="18" charset="0"/>
              </a:rPr>
              <a:t>What are the key messages in this report?</a:t>
            </a:r>
            <a:endParaRPr lang="en-IE" sz="2000" b="1" kern="100" dirty="0">
              <a:solidFill>
                <a:schemeClr val="bg1"/>
              </a:solidFill>
              <a:latin typeface="Aptos" panose="020B000402020202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097A2F81-5622-2AAB-EDD5-4DDD60438F3F}"/>
              </a:ext>
            </a:extLst>
          </p:cNvPr>
          <p:cNvSpPr txBox="1"/>
          <p:nvPr/>
        </p:nvSpPr>
        <p:spPr>
          <a:xfrm>
            <a:off x="4065264" y="970154"/>
            <a:ext cx="4069824" cy="2662139"/>
          </a:xfrm>
          <a:prstGeom prst="rect">
            <a:avLst/>
          </a:prstGeom>
          <a:noFill/>
        </p:spPr>
        <p:txBody>
          <a:bodyPr wrap="square">
            <a:spAutoFit/>
          </a:bodyPr>
          <a:lstStyle/>
          <a:p>
            <a:pPr marL="342900" indent="-258763">
              <a:lnSpc>
                <a:spcPct val="107000"/>
              </a:lnSpc>
              <a:spcAft>
                <a:spcPts val="800"/>
              </a:spcAft>
              <a:buClr>
                <a:srgbClr val="002060"/>
              </a:buClr>
              <a:buFont typeface="Symbol" panose="05050102010706020507" pitchFamily="18" charset="2"/>
              <a:buChar char="+"/>
            </a:pPr>
            <a:r>
              <a:rPr lang="en-GB" sz="1200" dirty="0"/>
              <a:t>For the 2023/2024 school year, overall national uptake of the 4 in 1 (</a:t>
            </a:r>
            <a:r>
              <a:rPr lang="en-US" sz="1200" kern="100" dirty="0">
                <a:latin typeface="Aptos" panose="020B0004020202020204" pitchFamily="34" charset="0"/>
                <a:cs typeface="Times New Roman" panose="02020603050405020304" pitchFamily="18" charset="0"/>
              </a:rPr>
              <a:t>DTaP-IPV )</a:t>
            </a:r>
            <a:r>
              <a:rPr lang="en-US" sz="1200" kern="100" dirty="0">
                <a:solidFill>
                  <a:srgbClr val="FFFFFF"/>
                </a:solidFill>
                <a:latin typeface="Aptos" panose="020B0004020202020204" pitchFamily="34" charset="0"/>
                <a:cs typeface="Times New Roman" panose="02020603050405020304" pitchFamily="18" charset="0"/>
              </a:rPr>
              <a:t> </a:t>
            </a:r>
            <a:r>
              <a:rPr lang="en-GB" sz="1200" dirty="0"/>
              <a:t>vaccine was 89.9%</a:t>
            </a:r>
            <a:r>
              <a:rPr lang="en-IE" sz="1200" kern="100" dirty="0">
                <a:latin typeface="Aptos" panose="020B0004020202020204" pitchFamily="34" charset="0"/>
                <a:cs typeface="Times New Roman" panose="02020603050405020304" pitchFamily="18" charset="0"/>
              </a:rPr>
              <a:t>.</a:t>
            </a:r>
          </a:p>
          <a:p>
            <a:pPr marL="342900" indent="-258763">
              <a:lnSpc>
                <a:spcPct val="107000"/>
              </a:lnSpc>
              <a:spcAft>
                <a:spcPts val="800"/>
              </a:spcAft>
              <a:buClr>
                <a:srgbClr val="002060"/>
              </a:buClr>
              <a:buFont typeface="Symbol" panose="05050102010706020507" pitchFamily="18" charset="2"/>
              <a:buChar char="+"/>
            </a:pPr>
            <a:r>
              <a:rPr lang="en-IE" sz="1200" kern="100" dirty="0">
                <a:latin typeface="Aptos" panose="020B0004020202020204" pitchFamily="34" charset="0"/>
                <a:cs typeface="Times New Roman" panose="02020603050405020304" pitchFamily="18" charset="0"/>
              </a:rPr>
              <a:t>Between 2022/2023 and 2023/2024, 4 in 1 vaccine uptake among junior infants in schools in Local Health Office (LHOs) areas where HSE teams administered the vaccine increased from 90.0% to 90.5%*.</a:t>
            </a:r>
          </a:p>
          <a:p>
            <a:pPr marL="342900" indent="-258763">
              <a:lnSpc>
                <a:spcPct val="107000"/>
              </a:lnSpc>
              <a:spcAft>
                <a:spcPts val="800"/>
              </a:spcAft>
              <a:buClr>
                <a:srgbClr val="002060"/>
              </a:buClr>
              <a:buFont typeface="Symbol" panose="05050102010706020507" pitchFamily="18" charset="2"/>
              <a:buChar char="+"/>
            </a:pPr>
            <a:r>
              <a:rPr lang="en-IE" sz="1200" kern="100" dirty="0">
                <a:latin typeface="Aptos" panose="020B0004020202020204" pitchFamily="34" charset="0"/>
                <a:cs typeface="Times New Roman" panose="02020603050405020304" pitchFamily="18" charset="0"/>
              </a:rPr>
              <a:t>In LHOs where GPs administer the vaccine (Donegal and Sligo/Leitrim), uptake among children aged between 5 and 6 years increased from 80.3%  to 83.4% between 2022/2023 and 2023/2024. An increase in uptake was observed in Donegal only.</a:t>
            </a:r>
          </a:p>
        </p:txBody>
      </p:sp>
      <p:sp>
        <p:nvSpPr>
          <p:cNvPr id="7" name="TextBox 6">
            <a:extLst>
              <a:ext uri="{FF2B5EF4-FFF2-40B4-BE49-F238E27FC236}">
                <a16:creationId xmlns:a16="http://schemas.microsoft.com/office/drawing/2014/main" id="{DCD3F0EB-0F21-704B-EED4-C16626FE0A7E}"/>
              </a:ext>
            </a:extLst>
          </p:cNvPr>
          <p:cNvSpPr txBox="1"/>
          <p:nvPr/>
        </p:nvSpPr>
        <p:spPr>
          <a:xfrm>
            <a:off x="165265" y="1608132"/>
            <a:ext cx="3548302" cy="3692934"/>
          </a:xfrm>
          <a:prstGeom prst="rect">
            <a:avLst/>
          </a:prstGeom>
          <a:noFill/>
        </p:spPr>
        <p:txBody>
          <a:bodyPr wrap="square">
            <a:spAutoFit/>
          </a:bodyPr>
          <a:lstStyle>
            <a:defPPr>
              <a:defRPr lang="en-US"/>
            </a:defPPr>
            <a:lvl1pPr>
              <a:lnSpc>
                <a:spcPct val="107000"/>
              </a:lnSpc>
              <a:spcAft>
                <a:spcPts val="800"/>
              </a:spcAft>
              <a:defRPr sz="1200" kern="100">
                <a:latin typeface="Aptos" panose="020B0004020202020204" pitchFamily="34" charset="0"/>
                <a:cs typeface="Times New Roman" panose="02020603050405020304" pitchFamily="18" charset="0"/>
              </a:defRPr>
            </a:lvl1pPr>
          </a:lstStyle>
          <a:p>
            <a:r>
              <a:rPr lang="en-IE" sz="1400" dirty="0">
                <a:solidFill>
                  <a:schemeClr val="bg1"/>
                </a:solidFill>
              </a:rPr>
              <a:t>In 2023/2024, uptake remained sub-optimal among junior infants (&lt;95%), nationally, in all six Community Health Organisations (CHOs) and in all </a:t>
            </a:r>
            <a:r>
              <a:rPr lang="en-GB" sz="1400" dirty="0">
                <a:solidFill>
                  <a:schemeClr val="bg1"/>
                </a:solidFill>
              </a:rPr>
              <a:t>but five Local Health Offices (LHOs) (Limerick (4 in 1 /</a:t>
            </a:r>
            <a:r>
              <a:rPr lang="en-IE" sz="1400" dirty="0">
                <a:solidFill>
                  <a:srgbClr val="0C2950"/>
                </a:solidFill>
              </a:rPr>
              <a:t> </a:t>
            </a:r>
            <a:r>
              <a:rPr lang="en-IE" sz="1400" dirty="0">
                <a:solidFill>
                  <a:schemeClr val="bg1"/>
                </a:solidFill>
              </a:rPr>
              <a:t>DTaP-IPV </a:t>
            </a:r>
            <a:r>
              <a:rPr lang="en-GB" sz="1400" dirty="0">
                <a:solidFill>
                  <a:schemeClr val="bg1"/>
                </a:solidFill>
              </a:rPr>
              <a:t>only), Tipperary North/East Limerick (MMR only) North Cork, Dublin South* and Dublin South East*).</a:t>
            </a:r>
            <a:endParaRPr lang="en-IE" sz="1400" dirty="0">
              <a:solidFill>
                <a:schemeClr val="bg1"/>
              </a:solidFill>
            </a:endParaRPr>
          </a:p>
          <a:p>
            <a:r>
              <a:rPr lang="en-IE" sz="1400" dirty="0">
                <a:solidFill>
                  <a:schemeClr val="bg1"/>
                </a:solidFill>
              </a:rPr>
              <a:t>Uptake less than 95% for these vaccines indicates vulnerability amongst children who have not availed of the vaccines aimed at preventing serious diseases (diphtheria, tetanus, pertussis, polio, measles, mumps, and rubella).</a:t>
            </a:r>
          </a:p>
          <a:p>
            <a:pPr>
              <a:lnSpc>
                <a:spcPct val="115000"/>
              </a:lnSpc>
            </a:pPr>
            <a:endParaRPr lang="en-IE" sz="1000" dirty="0">
              <a:solidFill>
                <a:schemeClr val="bg1"/>
              </a:solidFill>
            </a:endParaRPr>
          </a:p>
        </p:txBody>
      </p:sp>
      <p:pic>
        <p:nvPicPr>
          <p:cNvPr id="11" name="Graphic 10" descr="Immunity outline">
            <a:extLst>
              <a:ext uri="{FF2B5EF4-FFF2-40B4-BE49-F238E27FC236}">
                <a16:creationId xmlns:a16="http://schemas.microsoft.com/office/drawing/2014/main" id="{2678A8BC-7E42-F3E6-A26F-7964A280284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144043" y="455027"/>
            <a:ext cx="528596" cy="528596"/>
          </a:xfrm>
          <a:prstGeom prst="rect">
            <a:avLst/>
          </a:prstGeom>
        </p:spPr>
      </p:pic>
      <p:sp>
        <p:nvSpPr>
          <p:cNvPr id="13" name="TextBox 12">
            <a:extLst>
              <a:ext uri="{FF2B5EF4-FFF2-40B4-BE49-F238E27FC236}">
                <a16:creationId xmlns:a16="http://schemas.microsoft.com/office/drawing/2014/main" id="{9E53E371-54CA-93B6-9C76-665C29A287C6}"/>
              </a:ext>
            </a:extLst>
          </p:cNvPr>
          <p:cNvSpPr txBox="1"/>
          <p:nvPr/>
        </p:nvSpPr>
        <p:spPr>
          <a:xfrm>
            <a:off x="4610894" y="418016"/>
            <a:ext cx="2398463" cy="579518"/>
          </a:xfrm>
          <a:prstGeom prst="rect">
            <a:avLst/>
          </a:prstGeom>
          <a:noFill/>
        </p:spPr>
        <p:txBody>
          <a:bodyPr wrap="square">
            <a:spAutoFit/>
          </a:bodyPr>
          <a:lstStyle/>
          <a:p>
            <a:pPr>
              <a:lnSpc>
                <a:spcPct val="107000"/>
              </a:lnSpc>
            </a:pPr>
            <a:r>
              <a:rPr lang="en-IE" sz="1800" b="1" kern="100" dirty="0">
                <a:solidFill>
                  <a:srgbClr val="0C2950"/>
                </a:solidFill>
                <a:latin typeface="Aptos" panose="020B0004020202020204" pitchFamily="34" charset="0"/>
                <a:cs typeface="Times New Roman" panose="02020603050405020304" pitchFamily="18" charset="0"/>
              </a:rPr>
              <a:t>4 in 1 vaccine</a:t>
            </a:r>
          </a:p>
          <a:p>
            <a:pPr>
              <a:lnSpc>
                <a:spcPct val="107000"/>
              </a:lnSpc>
            </a:pPr>
            <a:r>
              <a:rPr lang="en-IE" sz="1200" kern="100" dirty="0">
                <a:solidFill>
                  <a:srgbClr val="0C2950"/>
                </a:solidFill>
                <a:latin typeface="Aptos" panose="020B0004020202020204" pitchFamily="34" charset="0"/>
                <a:cs typeface="Times New Roman" panose="02020603050405020304" pitchFamily="18" charset="0"/>
              </a:rPr>
              <a:t>(DTaP-IPV)</a:t>
            </a:r>
          </a:p>
        </p:txBody>
      </p:sp>
      <p:sp>
        <p:nvSpPr>
          <p:cNvPr id="14" name="TextBox 13">
            <a:extLst>
              <a:ext uri="{FF2B5EF4-FFF2-40B4-BE49-F238E27FC236}">
                <a16:creationId xmlns:a16="http://schemas.microsoft.com/office/drawing/2014/main" id="{8687B2C7-4FCC-2C1A-9B9A-FCF26586710D}"/>
              </a:ext>
            </a:extLst>
          </p:cNvPr>
          <p:cNvSpPr txBox="1"/>
          <p:nvPr/>
        </p:nvSpPr>
        <p:spPr>
          <a:xfrm>
            <a:off x="8143438" y="999187"/>
            <a:ext cx="3940866" cy="2464521"/>
          </a:xfrm>
          <a:prstGeom prst="rect">
            <a:avLst/>
          </a:prstGeom>
          <a:noFill/>
        </p:spPr>
        <p:txBody>
          <a:bodyPr wrap="square">
            <a:spAutoFit/>
          </a:bodyPr>
          <a:lstStyle/>
          <a:p>
            <a:pPr marL="342900" indent="-258763">
              <a:lnSpc>
                <a:spcPct val="107000"/>
              </a:lnSpc>
              <a:spcAft>
                <a:spcPts val="800"/>
              </a:spcAft>
              <a:buClr>
                <a:srgbClr val="002060"/>
              </a:buClr>
              <a:buFont typeface="Symbol" panose="05050102010706020507" pitchFamily="18" charset="2"/>
              <a:buChar char="+"/>
            </a:pPr>
            <a:r>
              <a:rPr lang="en-GB" sz="1200" dirty="0"/>
              <a:t>For the 2023/2024 school year, overall national uptake of the MRR vaccine was 89.5%</a:t>
            </a:r>
            <a:r>
              <a:rPr lang="en-IE" sz="1200" kern="100" dirty="0">
                <a:latin typeface="Aptos" panose="020B0004020202020204" pitchFamily="34" charset="0"/>
                <a:cs typeface="Times New Roman" panose="02020603050405020304" pitchFamily="18" charset="0"/>
              </a:rPr>
              <a:t>.</a:t>
            </a:r>
          </a:p>
          <a:p>
            <a:pPr marL="342900" lvl="0" indent="-258763">
              <a:lnSpc>
                <a:spcPct val="107000"/>
              </a:lnSpc>
              <a:spcAft>
                <a:spcPts val="800"/>
              </a:spcAft>
              <a:buClr>
                <a:srgbClr val="002060"/>
              </a:buClr>
              <a:buFont typeface="Symbol" panose="05050102010706020507" pitchFamily="18" charset="2"/>
              <a:buChar char="+"/>
            </a:pPr>
            <a:r>
              <a:rPr lang="en-IE" sz="1200" kern="100" dirty="0">
                <a:latin typeface="Aptos" panose="020B0004020202020204" pitchFamily="34" charset="0"/>
                <a:cs typeface="Times New Roman" panose="02020603050405020304" pitchFamily="18" charset="0"/>
              </a:rPr>
              <a:t>Between 2022/2023 and 2023/2024, MMR vaccine uptake among junior infants in schools in LHO areas where HSE teams administered the vaccine increased from 89.8% to 90.0%.</a:t>
            </a:r>
          </a:p>
          <a:p>
            <a:pPr marL="342900" lvl="0" indent="-258763">
              <a:lnSpc>
                <a:spcPct val="107000"/>
              </a:lnSpc>
              <a:spcAft>
                <a:spcPts val="800"/>
              </a:spcAft>
              <a:buClr>
                <a:srgbClr val="002060"/>
              </a:buClr>
              <a:buFont typeface="Symbol" panose="05050102010706020507" pitchFamily="18" charset="2"/>
              <a:buChar char="+"/>
            </a:pPr>
            <a:r>
              <a:rPr lang="en-IE" sz="1200" kern="100" dirty="0">
                <a:latin typeface="Aptos" panose="020B0004020202020204" pitchFamily="34" charset="0"/>
                <a:cs typeface="Times New Roman" panose="02020603050405020304" pitchFamily="18" charset="0"/>
              </a:rPr>
              <a:t>In LHOs where GPs administer the vaccine (Donegal and Sligo/Leitrim), uptake among children aged between 5 and 6 years increased from 80.4% to 83.5% between 2022/2023 and 2023/2024. This increase occurred in Donegal only.</a:t>
            </a:r>
          </a:p>
        </p:txBody>
      </p:sp>
      <p:pic>
        <p:nvPicPr>
          <p:cNvPr id="15" name="Graphic 14" descr="Immunity outline">
            <a:extLst>
              <a:ext uri="{FF2B5EF4-FFF2-40B4-BE49-F238E27FC236}">
                <a16:creationId xmlns:a16="http://schemas.microsoft.com/office/drawing/2014/main" id="{CC4E790D-7B82-C546-108C-C59B231E9F5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080026" y="455027"/>
            <a:ext cx="528596" cy="528596"/>
          </a:xfrm>
          <a:prstGeom prst="rect">
            <a:avLst/>
          </a:prstGeom>
        </p:spPr>
      </p:pic>
      <p:sp>
        <p:nvSpPr>
          <p:cNvPr id="16" name="TextBox 15">
            <a:extLst>
              <a:ext uri="{FF2B5EF4-FFF2-40B4-BE49-F238E27FC236}">
                <a16:creationId xmlns:a16="http://schemas.microsoft.com/office/drawing/2014/main" id="{AC10647E-663F-3D28-EB3B-83C28ABEF1C3}"/>
              </a:ext>
            </a:extLst>
          </p:cNvPr>
          <p:cNvSpPr txBox="1"/>
          <p:nvPr/>
        </p:nvSpPr>
        <p:spPr>
          <a:xfrm>
            <a:off x="8546877" y="418016"/>
            <a:ext cx="2398463" cy="579518"/>
          </a:xfrm>
          <a:prstGeom prst="rect">
            <a:avLst/>
          </a:prstGeom>
          <a:noFill/>
        </p:spPr>
        <p:txBody>
          <a:bodyPr wrap="square">
            <a:spAutoFit/>
          </a:bodyPr>
          <a:lstStyle/>
          <a:p>
            <a:pPr>
              <a:lnSpc>
                <a:spcPct val="107000"/>
              </a:lnSpc>
            </a:pPr>
            <a:r>
              <a:rPr lang="en-IE" sz="1800" b="1" kern="100" dirty="0">
                <a:solidFill>
                  <a:srgbClr val="0C2950"/>
                </a:solidFill>
                <a:latin typeface="Aptos" panose="020B0004020202020204" pitchFamily="34" charset="0"/>
                <a:cs typeface="Times New Roman" panose="02020603050405020304" pitchFamily="18" charset="0"/>
              </a:rPr>
              <a:t>MMR vaccine</a:t>
            </a:r>
          </a:p>
          <a:p>
            <a:pPr>
              <a:lnSpc>
                <a:spcPct val="107000"/>
              </a:lnSpc>
            </a:pPr>
            <a:endParaRPr lang="en-IE" sz="1200" kern="100" dirty="0">
              <a:solidFill>
                <a:srgbClr val="0C2950"/>
              </a:solidFill>
              <a:latin typeface="Aptos" panose="020B000402020202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90203708-89C0-9B81-9410-EB0F80B702A6}"/>
              </a:ext>
            </a:extLst>
          </p:cNvPr>
          <p:cNvSpPr txBox="1"/>
          <p:nvPr/>
        </p:nvSpPr>
        <p:spPr>
          <a:xfrm>
            <a:off x="8477105" y="3530004"/>
            <a:ext cx="3473974" cy="3165482"/>
          </a:xfrm>
          <a:prstGeom prst="rect">
            <a:avLst/>
          </a:prstGeom>
          <a:noFill/>
        </p:spPr>
        <p:txBody>
          <a:bodyPr wrap="square">
            <a:spAutoFit/>
          </a:bodyPr>
          <a:lstStyle/>
          <a:p>
            <a:pPr>
              <a:lnSpc>
                <a:spcPct val="107000"/>
              </a:lnSpc>
            </a:pPr>
            <a:r>
              <a:rPr lang="en-GB" sz="1100" kern="100" dirty="0">
                <a:solidFill>
                  <a:srgbClr val="006152"/>
                </a:solidFill>
                <a:latin typeface="Aptos" panose="020B0004020202020204" pitchFamily="34" charset="0"/>
                <a:ea typeface="Aptos" panose="020B0004020202020204" pitchFamily="34" charset="0"/>
                <a:cs typeface="Times New Roman" panose="02020603050405020304" pitchFamily="18" charset="0"/>
              </a:rPr>
              <a:t>Note:</a:t>
            </a:r>
          </a:p>
          <a:p>
            <a:pPr>
              <a:lnSpc>
                <a:spcPct val="107000"/>
              </a:lnSpc>
            </a:pPr>
            <a:r>
              <a:rPr lang="en-IE" sz="1100" kern="100" dirty="0">
                <a:solidFill>
                  <a:srgbClr val="006152"/>
                </a:solidFill>
                <a:effectLst/>
                <a:latin typeface="Aptos" panose="020B0004020202020204" pitchFamily="34" charset="0"/>
                <a:ea typeface="Aptos" panose="020B0004020202020204" pitchFamily="34" charset="0"/>
                <a:cs typeface="Times New Roman" panose="02020603050405020304" pitchFamily="18" charset="0"/>
              </a:rPr>
              <a:t>The raw data </a:t>
            </a:r>
            <a:r>
              <a:rPr lang="en-IE" sz="1100" kern="100" dirty="0">
                <a:solidFill>
                  <a:srgbClr val="006152"/>
                </a:solidFill>
                <a:latin typeface="Aptos" panose="020B0004020202020204" pitchFamily="34" charset="0"/>
                <a:ea typeface="Aptos" panose="020B0004020202020204" pitchFamily="34" charset="0"/>
                <a:cs typeface="Times New Roman" panose="02020603050405020304" pitchFamily="18" charset="0"/>
              </a:rPr>
              <a:t>used to develop the content of this report are available at the end of this power-point document in:</a:t>
            </a:r>
          </a:p>
          <a:p>
            <a:pPr>
              <a:lnSpc>
                <a:spcPct val="107000"/>
              </a:lnSpc>
            </a:pPr>
            <a:endParaRPr lang="en-IE" sz="1100" kern="100" dirty="0">
              <a:solidFill>
                <a:srgbClr val="006152"/>
              </a:solidFill>
              <a:latin typeface="Aptos" panose="020B0004020202020204" pitchFamily="34" charset="0"/>
              <a:ea typeface="Aptos" panose="020B0004020202020204" pitchFamily="34" charset="0"/>
              <a:cs typeface="Times New Roman" panose="02020603050405020304" pitchFamily="18" charset="0"/>
            </a:endParaRPr>
          </a:p>
          <a:p>
            <a:pPr>
              <a:lnSpc>
                <a:spcPct val="107000"/>
              </a:lnSpc>
            </a:pPr>
            <a:r>
              <a:rPr lang="en-GB" sz="1100" kern="100" dirty="0">
                <a:solidFill>
                  <a:srgbClr val="006152"/>
                </a:solidFill>
                <a:effectLst/>
                <a:latin typeface="Aptos" panose="020B0004020202020204" pitchFamily="34" charset="0"/>
                <a:ea typeface="Aptos" panose="020B0004020202020204" pitchFamily="34" charset="0"/>
                <a:cs typeface="Times New Roman" panose="02020603050405020304" pitchFamily="18" charset="0"/>
              </a:rPr>
              <a:t>Appendix 1. Overall uptake of the DTaP-IPV and MMR vaccines in junior infants in Ireland by LHO during the 2023/2024 academic year</a:t>
            </a:r>
          </a:p>
          <a:p>
            <a:pPr>
              <a:lnSpc>
                <a:spcPct val="107000"/>
              </a:lnSpc>
            </a:pPr>
            <a:endParaRPr lang="en-IE" sz="1100" kern="100" dirty="0">
              <a:solidFill>
                <a:srgbClr val="006152"/>
              </a:solidFill>
              <a:latin typeface="Aptos" panose="020B0004020202020204" pitchFamily="34" charset="0"/>
              <a:ea typeface="Aptos" panose="020B0004020202020204" pitchFamily="34" charset="0"/>
              <a:cs typeface="Times New Roman" panose="02020603050405020304" pitchFamily="18" charset="0"/>
            </a:endParaRPr>
          </a:p>
          <a:p>
            <a:pPr>
              <a:lnSpc>
                <a:spcPct val="107000"/>
              </a:lnSpc>
            </a:pPr>
            <a:r>
              <a:rPr lang="en-GB" sz="1100" kern="100" dirty="0">
                <a:solidFill>
                  <a:srgbClr val="006152"/>
                </a:solidFill>
                <a:effectLst/>
                <a:latin typeface="Aptos" panose="020B0004020202020204" pitchFamily="34" charset="0"/>
                <a:ea typeface="Aptos" panose="020B0004020202020204" pitchFamily="34" charset="0"/>
                <a:cs typeface="Times New Roman" panose="02020603050405020304" pitchFamily="18" charset="0"/>
              </a:rPr>
              <a:t>Appendix 2. Overall uptake of the DTaP-IPV and MMR vaccines in junior infants in Ireland by CHO during the 2023/2024 academic year</a:t>
            </a:r>
          </a:p>
          <a:p>
            <a:pPr>
              <a:lnSpc>
                <a:spcPct val="107000"/>
              </a:lnSpc>
            </a:pPr>
            <a:endParaRPr lang="en-GB" sz="1100" kern="100" dirty="0">
              <a:solidFill>
                <a:srgbClr val="006152"/>
              </a:solidFill>
              <a:latin typeface="Aptos" panose="020B0004020202020204" pitchFamily="34" charset="0"/>
              <a:ea typeface="Aptos" panose="020B0004020202020204" pitchFamily="34" charset="0"/>
              <a:cs typeface="Times New Roman" panose="02020603050405020304" pitchFamily="18" charset="0"/>
            </a:endParaRPr>
          </a:p>
          <a:p>
            <a:pPr>
              <a:lnSpc>
                <a:spcPct val="107000"/>
              </a:lnSpc>
            </a:pPr>
            <a:r>
              <a:rPr lang="en-GB" sz="1100" kern="100" dirty="0">
                <a:solidFill>
                  <a:srgbClr val="006152"/>
                </a:solidFill>
                <a:effectLst/>
                <a:latin typeface="Aptos" panose="020B0004020202020204" pitchFamily="34" charset="0"/>
                <a:ea typeface="Aptos" panose="020B0004020202020204" pitchFamily="34" charset="0"/>
                <a:cs typeface="Times New Roman" panose="02020603050405020304" pitchFamily="18" charset="0"/>
              </a:rPr>
              <a:t>Appendix 3 Overall uptake of the DTaP-IPV and MMR vaccines in junior infants in Ireland by HSE Health Regions during the 2023/2024 academic year</a:t>
            </a:r>
          </a:p>
          <a:p>
            <a:pPr>
              <a:lnSpc>
                <a:spcPct val="107000"/>
              </a:lnSpc>
            </a:pPr>
            <a:endParaRPr lang="en-GB" sz="1100" kern="100" dirty="0">
              <a:solidFill>
                <a:srgbClr val="006152"/>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FE9BAC4-F1C7-6E1D-E164-C5A068296B9C}"/>
              </a:ext>
            </a:extLst>
          </p:cNvPr>
          <p:cNvSpPr txBox="1"/>
          <p:nvPr/>
        </p:nvSpPr>
        <p:spPr>
          <a:xfrm>
            <a:off x="4213855" y="3614471"/>
            <a:ext cx="4263250" cy="3197414"/>
          </a:xfrm>
          <a:prstGeom prst="rect">
            <a:avLst/>
          </a:prstGeom>
          <a:noFill/>
        </p:spPr>
        <p:txBody>
          <a:bodyPr wrap="square" rtlCol="0">
            <a:spAutoFit/>
          </a:bodyPr>
          <a:lstStyle/>
          <a:p>
            <a:pPr>
              <a:lnSpc>
                <a:spcPct val="115000"/>
              </a:lnSpc>
            </a:pPr>
            <a:r>
              <a:rPr lang="en-IE" sz="1100" b="1" dirty="0"/>
              <a:t>*CAVEAT: </a:t>
            </a:r>
          </a:p>
          <a:p>
            <a:pPr marL="171450" indent="-171450">
              <a:lnSpc>
                <a:spcPct val="115000"/>
              </a:lnSpc>
              <a:buFont typeface="Arial" panose="020B0604020202020204" pitchFamily="34" charset="0"/>
              <a:buChar char="•"/>
            </a:pPr>
            <a:r>
              <a:rPr lang="en-GB" sz="1100" b="1" dirty="0"/>
              <a:t>In some areas vaccine uptake was recorded as &gt;100%. </a:t>
            </a:r>
          </a:p>
          <a:p>
            <a:pPr marL="171450" indent="-171450">
              <a:lnSpc>
                <a:spcPct val="115000"/>
              </a:lnSpc>
              <a:buFont typeface="Arial" panose="020B0604020202020204" pitchFamily="34" charset="0"/>
              <a:buChar char="•"/>
            </a:pPr>
            <a:r>
              <a:rPr lang="en-GB" sz="1100" b="1" dirty="0"/>
              <a:t>This is due to technical discrepancies in school denominators from those received from the Department of Education and operational data collected at the time of vaccine delivery by HSE school teams. </a:t>
            </a:r>
          </a:p>
          <a:p>
            <a:pPr marL="171450" indent="-171450">
              <a:lnSpc>
                <a:spcPct val="115000"/>
              </a:lnSpc>
              <a:buFont typeface="Arial" panose="020B0604020202020204" pitchFamily="34" charset="0"/>
              <a:buChar char="•"/>
            </a:pPr>
            <a:r>
              <a:rPr lang="en-GB" sz="1100" b="1" dirty="0"/>
              <a:t>This report is based on primary school denominators issued by the Department to Education (DoE) and received  by the School Immunisation System (SIS) team on 13/09/2024. In instances where uptake exceeds 100% denominators have been adjusted to equate an uptake capped at 100%.</a:t>
            </a:r>
          </a:p>
          <a:p>
            <a:pPr marL="171450" indent="-171450">
              <a:lnSpc>
                <a:spcPct val="115000"/>
              </a:lnSpc>
              <a:buFont typeface="Arial" panose="020B0604020202020204" pitchFamily="34" charset="0"/>
              <a:buChar char="•"/>
            </a:pPr>
            <a:r>
              <a:rPr lang="en-GB" sz="1100" b="1" dirty="0"/>
              <a:t>Discrepancies in denominators provided by DoE compared to those collected on the day </a:t>
            </a:r>
            <a:r>
              <a:rPr lang="en-GB" sz="1100" b="1"/>
              <a:t>of vaccination </a:t>
            </a:r>
            <a:r>
              <a:rPr lang="en-GB" sz="1100" b="1" dirty="0"/>
              <a:t>may be due to changes in school enrolment, student </a:t>
            </a:r>
            <a:r>
              <a:rPr lang="en-GB" sz="1100" b="1"/>
              <a:t>migration between </a:t>
            </a:r>
            <a:r>
              <a:rPr lang="en-GB" sz="1100" b="1" dirty="0"/>
              <a:t>schools and/or areas throughout the academic year and number of students presenting for vaccination on the day</a:t>
            </a:r>
            <a:r>
              <a:rPr lang="en-GB" sz="1100" dirty="0"/>
              <a:t>.</a:t>
            </a:r>
          </a:p>
        </p:txBody>
      </p:sp>
    </p:spTree>
    <p:extLst>
      <p:ext uri="{BB962C8B-B14F-4D97-AF65-F5344CB8AC3E}">
        <p14:creationId xmlns:p14="http://schemas.microsoft.com/office/powerpoint/2010/main" val="113329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F50C43-C637-1320-D9ED-76CC41B053BB}"/>
              </a:ext>
            </a:extLst>
          </p:cNvPr>
          <p:cNvSpPr/>
          <p:nvPr/>
        </p:nvSpPr>
        <p:spPr>
          <a:xfrm>
            <a:off x="-1427" y="0"/>
            <a:ext cx="4181844" cy="6858000"/>
          </a:xfrm>
          <a:prstGeom prst="rect">
            <a:avLst/>
          </a:prstGeom>
          <a:solidFill>
            <a:srgbClr val="9BAAB3"/>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IE" sz="1600" b="1" baseline="0" dirty="0">
              <a:solidFill>
                <a:schemeClr val="tx1"/>
              </a:solidFill>
            </a:endParaRPr>
          </a:p>
        </p:txBody>
      </p:sp>
      <p:cxnSp>
        <p:nvCxnSpPr>
          <p:cNvPr id="14" name="Straight Connector 13">
            <a:extLst>
              <a:ext uri="{FF2B5EF4-FFF2-40B4-BE49-F238E27FC236}">
                <a16:creationId xmlns:a16="http://schemas.microsoft.com/office/drawing/2014/main" id="{5315F718-02AC-A809-76D5-DA8376498A74}"/>
              </a:ext>
            </a:extLst>
          </p:cNvPr>
          <p:cNvCxnSpPr>
            <a:cxnSpLocks/>
          </p:cNvCxnSpPr>
          <p:nvPr/>
        </p:nvCxnSpPr>
        <p:spPr>
          <a:xfrm>
            <a:off x="1481122" y="229303"/>
            <a:ext cx="0" cy="484203"/>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35F61A83-179E-459D-88BE-B0F0544402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353" y="192582"/>
            <a:ext cx="506570" cy="515193"/>
          </a:xfrm>
          <a:prstGeom prst="rect">
            <a:avLst/>
          </a:prstGeom>
        </p:spPr>
      </p:pic>
      <p:pic>
        <p:nvPicPr>
          <p:cNvPr id="20" name="Picture 19">
            <a:extLst>
              <a:ext uri="{FF2B5EF4-FFF2-40B4-BE49-F238E27FC236}">
                <a16:creationId xmlns:a16="http://schemas.microsoft.com/office/drawing/2014/main" id="{7420EB3D-6B44-C6AB-1A7A-5F78CDB117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774" y="223572"/>
            <a:ext cx="652781" cy="484203"/>
          </a:xfrm>
          <a:prstGeom prst="rect">
            <a:avLst/>
          </a:prstGeom>
        </p:spPr>
      </p:pic>
      <p:cxnSp>
        <p:nvCxnSpPr>
          <p:cNvPr id="26" name="Straight Connector 25">
            <a:extLst>
              <a:ext uri="{FF2B5EF4-FFF2-40B4-BE49-F238E27FC236}">
                <a16:creationId xmlns:a16="http://schemas.microsoft.com/office/drawing/2014/main" id="{F88F9885-648B-8960-9C06-EA47D604A15F}"/>
              </a:ext>
            </a:extLst>
          </p:cNvPr>
          <p:cNvCxnSpPr>
            <a:cxnSpLocks/>
          </p:cNvCxnSpPr>
          <p:nvPr/>
        </p:nvCxnSpPr>
        <p:spPr>
          <a:xfrm>
            <a:off x="8461016" y="1454407"/>
            <a:ext cx="3183642" cy="0"/>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5" name="Title 8">
            <a:extLst>
              <a:ext uri="{FF2B5EF4-FFF2-40B4-BE49-F238E27FC236}">
                <a16:creationId xmlns:a16="http://schemas.microsoft.com/office/drawing/2014/main" id="{6989FAF4-C2FC-ECCF-ECC6-3BB433DB3EA2}"/>
              </a:ext>
            </a:extLst>
          </p:cNvPr>
          <p:cNvSpPr txBox="1">
            <a:spLocks/>
          </p:cNvSpPr>
          <p:nvPr/>
        </p:nvSpPr>
        <p:spPr>
          <a:xfrm>
            <a:off x="78649" y="900357"/>
            <a:ext cx="4089154" cy="823772"/>
          </a:xfrm>
          <a:prstGeom prst="rect">
            <a:avLst/>
          </a:prstGeom>
        </p:spPr>
        <p:txBody>
          <a:bodyPr vert="horz" lIns="91440" tIns="45720" rIns="91440" bIns="45720" rtlCol="0" anchor="t">
            <a:normAutofit fontScale="92500" lnSpcReduction="20000"/>
          </a:bodyPr>
          <a:lstStyle>
            <a:lvl1pPr algn="l" defTabSz="914400" rtl="0" eaLnBrk="1" latinLnBrk="0" hangingPunct="1">
              <a:lnSpc>
                <a:spcPct val="85000"/>
              </a:lnSpc>
              <a:spcBef>
                <a:spcPct val="0"/>
              </a:spcBef>
              <a:buNone/>
              <a:defRPr sz="4400" kern="1200">
                <a:solidFill>
                  <a:schemeClr val="tx1"/>
                </a:solidFill>
                <a:latin typeface="+mj-lt"/>
                <a:ea typeface="+mj-ea"/>
                <a:cs typeface="+mj-cs"/>
              </a:defRPr>
            </a:lvl1pPr>
          </a:lstStyle>
          <a:p>
            <a:pPr>
              <a:lnSpc>
                <a:spcPct val="150000"/>
              </a:lnSpc>
              <a:spcBef>
                <a:spcPts val="600"/>
              </a:spcBef>
            </a:pPr>
            <a:r>
              <a:rPr lang="en-GB" sz="2000" b="1" dirty="0">
                <a:solidFill>
                  <a:schemeClr val="bg1"/>
                </a:solidFill>
              </a:rPr>
              <a:t>What background information is relevant when reading this report?</a:t>
            </a:r>
          </a:p>
        </p:txBody>
      </p:sp>
      <p:sp>
        <p:nvSpPr>
          <p:cNvPr id="9" name="TextBox 8">
            <a:extLst>
              <a:ext uri="{FF2B5EF4-FFF2-40B4-BE49-F238E27FC236}">
                <a16:creationId xmlns:a16="http://schemas.microsoft.com/office/drawing/2014/main" id="{B25522F7-D1DA-D96D-B38D-72F85ED98910}"/>
              </a:ext>
            </a:extLst>
          </p:cNvPr>
          <p:cNvSpPr txBox="1"/>
          <p:nvPr/>
        </p:nvSpPr>
        <p:spPr>
          <a:xfrm>
            <a:off x="4318197" y="192582"/>
            <a:ext cx="7641829" cy="5548314"/>
          </a:xfrm>
          <a:prstGeom prst="rect">
            <a:avLst/>
          </a:prstGeom>
          <a:noFill/>
        </p:spPr>
        <p:txBody>
          <a:bodyPr wrap="square">
            <a:spAutoFit/>
          </a:bodyPr>
          <a:lstStyle/>
          <a:p>
            <a:pPr>
              <a:lnSpc>
                <a:spcPct val="115000"/>
              </a:lnSpc>
              <a:spcAft>
                <a:spcPts val="1000"/>
              </a:spcAft>
            </a:pPr>
            <a:r>
              <a:rPr lang="en-IE" sz="1400" b="0" kern="0" dirty="0">
                <a:effectLst/>
                <a:latin typeface="Aptos" panose="020B0004020202020204" pitchFamily="34" charset="0"/>
              </a:rPr>
              <a:t>The uptake statistics presented in this report are by the nine Community Healthcare Organisations (CHO) and 32 Local Health Offices (LHO). </a:t>
            </a:r>
          </a:p>
          <a:p>
            <a:pPr>
              <a:lnSpc>
                <a:spcPct val="115000"/>
              </a:lnSpc>
              <a:spcAft>
                <a:spcPts val="1000"/>
              </a:spcAft>
            </a:pPr>
            <a:r>
              <a:rPr lang="en-IE" sz="1400" b="0" kern="0" dirty="0">
                <a:effectLst/>
                <a:latin typeface="Aptos" panose="020B0004020202020204" pitchFamily="34" charset="0"/>
              </a:rPr>
              <a:t>Appendix 3 also presents a summary of data by HSE Health Regions.</a:t>
            </a:r>
            <a:endParaRPr lang="en-IE" sz="1400" b="1" kern="0" dirty="0">
              <a:effectLst/>
              <a:latin typeface="Aptos" panose="020B0004020202020204" pitchFamily="34" charset="0"/>
            </a:endParaRPr>
          </a:p>
          <a:p>
            <a:pPr>
              <a:lnSpc>
                <a:spcPct val="115000"/>
              </a:lnSpc>
              <a:spcAft>
                <a:spcPts val="1000"/>
              </a:spcAft>
            </a:pPr>
            <a:r>
              <a:rPr lang="en-IE" sz="1400" b="0" kern="0" dirty="0">
                <a:effectLst/>
                <a:latin typeface="Aptos" panose="020B0004020202020204" pitchFamily="34" charset="0"/>
              </a:rPr>
              <a:t>DTaP-IPV* and MMR</a:t>
            </a:r>
            <a:r>
              <a:rPr lang="en-IE" sz="1400" b="0" kern="0" baseline="30000" dirty="0">
                <a:effectLst/>
                <a:latin typeface="Aptos" panose="020B0004020202020204" pitchFamily="34" charset="0"/>
              </a:rPr>
              <a:t>†</a:t>
            </a:r>
            <a:r>
              <a:rPr lang="en-IE" sz="1400" b="0" kern="0" dirty="0">
                <a:effectLst/>
                <a:latin typeface="Aptos" panose="020B0004020202020204" pitchFamily="34" charset="0"/>
              </a:rPr>
              <a:t> vaccine booster doses are primarily administered by the HSE school immunisation teams to children in junior infant classes. However, in two LHOs in the North West (Donegal and Sligo/Leitrim) these vaccines are routinely administered by GP services to children aged 5-6 years. Since the 2011/2012 academic school year, data on uptake of DTaP-IPV and MMR vaccines have been collated nationally and were first published in January 2013. Since then, annual (academic year) reports based on data submissions from each LHO, are published on the HPSC website at</a:t>
            </a:r>
          </a:p>
          <a:p>
            <a:pPr>
              <a:lnSpc>
                <a:spcPct val="115000"/>
              </a:lnSpc>
              <a:spcAft>
                <a:spcPts val="1000"/>
              </a:spcAft>
            </a:pPr>
            <a:r>
              <a:rPr lang="en-IE" sz="1400" b="1" u="sng" kern="0" dirty="0">
                <a:solidFill>
                  <a:srgbClr val="0070C0"/>
                </a:solidFill>
                <a:effectLst/>
                <a:latin typeface="Aptos" panose="020B0004020202020204" pitchFamily="34" charset="0"/>
                <a:hlinkClick r:id="rId5">
                  <a:extLst>
                    <a:ext uri="{A12FA001-AC4F-418D-AE19-62706E023703}">
                      <ahyp:hlinkClr xmlns:ahyp="http://schemas.microsoft.com/office/drawing/2018/hyperlinkcolor" val="tx"/>
                    </a:ext>
                  </a:extLst>
                </a:hlinkClick>
              </a:rPr>
              <a:t>http://www.hpsc.ie/a-z/vaccinepreventable/vaccination/immunisationuptakestatistics/immunisationuptakestatisticsforjuniorinfants/</a:t>
            </a:r>
            <a:r>
              <a:rPr lang="en-IE" sz="1400" b="1" kern="0" dirty="0">
                <a:solidFill>
                  <a:srgbClr val="0070C0"/>
                </a:solidFill>
                <a:effectLst/>
                <a:latin typeface="Aptos" panose="020B0004020202020204" pitchFamily="34" charset="0"/>
              </a:rPr>
              <a:t>. </a:t>
            </a:r>
          </a:p>
          <a:p>
            <a:pPr>
              <a:lnSpc>
                <a:spcPct val="115000"/>
              </a:lnSpc>
              <a:spcAft>
                <a:spcPts val="1000"/>
              </a:spcAft>
            </a:pPr>
            <a:r>
              <a:rPr lang="en-IE" sz="1400" b="0" kern="0" dirty="0">
                <a:effectLst/>
                <a:latin typeface="Aptos" panose="020B0004020202020204" pitchFamily="34" charset="0"/>
              </a:rPr>
              <a:t>Since 2015, all LHOs are asked to input data relating to the school based junior infant DTaP-IPV and MMR vaccine programme on to the National Immunisation Office’s (NIO) web-based HSE School Immunisation System (SIS). Apart from the two North Western LHOs where the vaccination programme is GP-led, all other LHOs now use SIS for recording these data, though a few also continue to maintain their own local information systems. In this report, data for the 2023/2024 academic year DTaP-IPV and MMR vaccination programme are provided, and uptake compared with previously reported data.</a:t>
            </a:r>
            <a:endParaRPr lang="en-IE" sz="1400" b="1" kern="0" dirty="0">
              <a:effectLst/>
              <a:latin typeface="Aptos" panose="020B0004020202020204" pitchFamily="34" charset="0"/>
            </a:endParaRPr>
          </a:p>
        </p:txBody>
      </p:sp>
      <p:sp>
        <p:nvSpPr>
          <p:cNvPr id="3" name="TextBox 2">
            <a:extLst>
              <a:ext uri="{FF2B5EF4-FFF2-40B4-BE49-F238E27FC236}">
                <a16:creationId xmlns:a16="http://schemas.microsoft.com/office/drawing/2014/main" id="{45643347-F52C-4190-2A80-F25D618708C1}"/>
              </a:ext>
            </a:extLst>
          </p:cNvPr>
          <p:cNvSpPr txBox="1"/>
          <p:nvPr/>
        </p:nvSpPr>
        <p:spPr>
          <a:xfrm>
            <a:off x="4329261" y="5696947"/>
            <a:ext cx="5747993" cy="400622"/>
          </a:xfrm>
          <a:prstGeom prst="rect">
            <a:avLst/>
          </a:prstGeom>
          <a:noFill/>
        </p:spPr>
        <p:txBody>
          <a:bodyPr wrap="square">
            <a:spAutoFit/>
          </a:bodyPr>
          <a:lstStyle/>
          <a:p>
            <a:pPr>
              <a:lnSpc>
                <a:spcPct val="115000"/>
              </a:lnSpc>
              <a:buNone/>
            </a:pPr>
            <a:r>
              <a:rPr lang="en-IE" sz="900" dirty="0">
                <a:effectLst/>
                <a:latin typeface="Arial" panose="020B0604020202020204" pitchFamily="34" charset="0"/>
                <a:ea typeface="Calibri" panose="020F0502020204030204" pitchFamily="34" charset="0"/>
                <a:cs typeface="Times New Roman" panose="02020603050405020304" pitchFamily="18" charset="0"/>
              </a:rPr>
              <a:t>*</a:t>
            </a:r>
            <a:r>
              <a:rPr lang="en-IE" sz="900" dirty="0">
                <a:effectLst/>
                <a:ea typeface="Calibri" panose="020F0502020204030204" pitchFamily="34" charset="0"/>
                <a:cs typeface="Times New Roman" panose="02020603050405020304" pitchFamily="18" charset="0"/>
              </a:rPr>
              <a:t>DTaP-IPV = Diphtheria, Tetanus, acellular Pertussis and Polio vaccine, also known as the 4 in 1 vaccine</a:t>
            </a:r>
          </a:p>
          <a:p>
            <a:pPr>
              <a:lnSpc>
                <a:spcPct val="115000"/>
              </a:lnSpc>
            </a:pPr>
            <a:r>
              <a:rPr lang="en-IE" sz="900" dirty="0">
                <a:effectLst/>
                <a:ea typeface="Calibri" panose="020F0502020204030204" pitchFamily="34" charset="0"/>
                <a:cs typeface="Times New Roman" panose="02020603050405020304" pitchFamily="18" charset="0"/>
              </a:rPr>
              <a:t>†MMR = Measles, Mumps and Rubella vaccine </a:t>
            </a:r>
          </a:p>
        </p:txBody>
      </p:sp>
    </p:spTree>
    <p:extLst>
      <p:ext uri="{BB962C8B-B14F-4D97-AF65-F5344CB8AC3E}">
        <p14:creationId xmlns:p14="http://schemas.microsoft.com/office/powerpoint/2010/main" val="2861439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F50C43-C637-1320-D9ED-76CC41B053BB}"/>
              </a:ext>
            </a:extLst>
          </p:cNvPr>
          <p:cNvSpPr/>
          <p:nvPr/>
        </p:nvSpPr>
        <p:spPr>
          <a:xfrm>
            <a:off x="-1427" y="0"/>
            <a:ext cx="4181844" cy="6858000"/>
          </a:xfrm>
          <a:prstGeom prst="rect">
            <a:avLst/>
          </a:prstGeom>
          <a:solidFill>
            <a:srgbClr val="0C2950"/>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IE" sz="1600" b="1" baseline="0" dirty="0">
              <a:solidFill>
                <a:schemeClr val="tx1"/>
              </a:solidFill>
            </a:endParaRPr>
          </a:p>
        </p:txBody>
      </p:sp>
      <p:sp>
        <p:nvSpPr>
          <p:cNvPr id="13" name="Title 8">
            <a:extLst>
              <a:ext uri="{FF2B5EF4-FFF2-40B4-BE49-F238E27FC236}">
                <a16:creationId xmlns:a16="http://schemas.microsoft.com/office/drawing/2014/main" id="{0F0B1BB6-88C8-FD8B-2FF1-79508B813AA6}"/>
              </a:ext>
            </a:extLst>
          </p:cNvPr>
          <p:cNvSpPr txBox="1">
            <a:spLocks/>
          </p:cNvSpPr>
          <p:nvPr/>
        </p:nvSpPr>
        <p:spPr>
          <a:xfrm>
            <a:off x="1614479" y="188382"/>
            <a:ext cx="2395544" cy="823772"/>
          </a:xfrm>
          <a:prstGeom prst="rect">
            <a:avLst/>
          </a:prstGeom>
        </p:spPr>
        <p:txBody>
          <a:bodyPr vert="horz" lIns="91440" tIns="45720" rIns="91440" bIns="45720" rtlCol="0" anchor="t">
            <a:normAutofit/>
          </a:bodyPr>
          <a:lstStyle>
            <a:lvl1pPr algn="l" defTabSz="914400" rtl="0" eaLnBrk="1" latinLnBrk="0" hangingPunct="1">
              <a:lnSpc>
                <a:spcPct val="85000"/>
              </a:lnSpc>
              <a:spcBef>
                <a:spcPct val="0"/>
              </a:spcBef>
              <a:buNone/>
              <a:defRPr sz="4400" kern="1200">
                <a:solidFill>
                  <a:schemeClr val="tx1"/>
                </a:solidFill>
                <a:latin typeface="+mj-lt"/>
                <a:ea typeface="+mj-ea"/>
                <a:cs typeface="+mj-cs"/>
              </a:defRPr>
            </a:lvl1pPr>
          </a:lstStyle>
          <a:p>
            <a:r>
              <a:rPr lang="en-GB" sz="2000" b="1" dirty="0">
                <a:solidFill>
                  <a:schemeClr val="bg1"/>
                </a:solidFill>
              </a:rPr>
              <a:t>Results</a:t>
            </a:r>
          </a:p>
          <a:p>
            <a:r>
              <a:rPr lang="en-GB" sz="1600" dirty="0">
                <a:solidFill>
                  <a:schemeClr val="bg1"/>
                </a:solidFill>
              </a:rPr>
              <a:t>Part 1 of 3</a:t>
            </a:r>
          </a:p>
        </p:txBody>
      </p:sp>
      <p:cxnSp>
        <p:nvCxnSpPr>
          <p:cNvPr id="14" name="Straight Connector 13">
            <a:extLst>
              <a:ext uri="{FF2B5EF4-FFF2-40B4-BE49-F238E27FC236}">
                <a16:creationId xmlns:a16="http://schemas.microsoft.com/office/drawing/2014/main" id="{5315F718-02AC-A809-76D5-DA8376498A74}"/>
              </a:ext>
            </a:extLst>
          </p:cNvPr>
          <p:cNvCxnSpPr>
            <a:cxnSpLocks/>
          </p:cNvCxnSpPr>
          <p:nvPr/>
        </p:nvCxnSpPr>
        <p:spPr>
          <a:xfrm>
            <a:off x="1566847" y="229303"/>
            <a:ext cx="0" cy="484203"/>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35F61A83-179E-459D-88BE-B0F0544402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78" y="192582"/>
            <a:ext cx="506570" cy="515193"/>
          </a:xfrm>
          <a:prstGeom prst="rect">
            <a:avLst/>
          </a:prstGeom>
        </p:spPr>
      </p:pic>
      <p:pic>
        <p:nvPicPr>
          <p:cNvPr id="20" name="Picture 19">
            <a:extLst>
              <a:ext uri="{FF2B5EF4-FFF2-40B4-BE49-F238E27FC236}">
                <a16:creationId xmlns:a16="http://schemas.microsoft.com/office/drawing/2014/main" id="{7420EB3D-6B44-C6AB-1A7A-5F78CDB117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499" y="223572"/>
            <a:ext cx="652781" cy="484203"/>
          </a:xfrm>
          <a:prstGeom prst="rect">
            <a:avLst/>
          </a:prstGeom>
        </p:spPr>
      </p:pic>
      <p:sp>
        <p:nvSpPr>
          <p:cNvPr id="8" name="TextBox 7">
            <a:extLst>
              <a:ext uri="{FF2B5EF4-FFF2-40B4-BE49-F238E27FC236}">
                <a16:creationId xmlns:a16="http://schemas.microsoft.com/office/drawing/2014/main" id="{16A34265-C2B4-8308-7B92-A99A271C8919}"/>
              </a:ext>
            </a:extLst>
          </p:cNvPr>
          <p:cNvSpPr txBox="1"/>
          <p:nvPr/>
        </p:nvSpPr>
        <p:spPr>
          <a:xfrm>
            <a:off x="120108" y="1760022"/>
            <a:ext cx="3989979" cy="3125727"/>
          </a:xfrm>
          <a:prstGeom prst="rect">
            <a:avLst/>
          </a:prstGeom>
          <a:noFill/>
        </p:spPr>
        <p:txBody>
          <a:bodyPr wrap="square">
            <a:spAutoFit/>
          </a:bodyPr>
          <a:lstStyle/>
          <a:p>
            <a:pPr>
              <a:lnSpc>
                <a:spcPct val="115000"/>
              </a:lnSpc>
            </a:pPr>
            <a:r>
              <a:rPr lang="en-GB" sz="1400" dirty="0">
                <a:solidFill>
                  <a:schemeClr val="bg1"/>
                </a:solidFill>
                <a:latin typeface="Aptos" panose="020B0004020202020204" pitchFamily="34" charset="0"/>
              </a:rPr>
              <a:t>In 2023/2024*, as was the case in all  previous seasons since 2011/2012, the uptake of both the DTaP-IPV and MMR nationally failed to reach the 95% uptake target which is required for herd immunity§ to take effect within the population (Figures 1, 2).</a:t>
            </a:r>
          </a:p>
          <a:p>
            <a:pPr>
              <a:lnSpc>
                <a:spcPct val="115000"/>
              </a:lnSpc>
            </a:pPr>
            <a:endParaRPr lang="en-GB" sz="1400" dirty="0">
              <a:solidFill>
                <a:schemeClr val="bg1"/>
              </a:solidFill>
              <a:latin typeface="Aptos" panose="020B0004020202020204" pitchFamily="34" charset="0"/>
            </a:endParaRPr>
          </a:p>
          <a:p>
            <a:pPr>
              <a:lnSpc>
                <a:spcPct val="115000"/>
              </a:lnSpc>
            </a:pPr>
            <a:endParaRPr lang="en-GB" sz="1400" dirty="0">
              <a:solidFill>
                <a:schemeClr val="bg1"/>
              </a:solidFill>
              <a:latin typeface="Aptos" panose="020B0004020202020204" pitchFamily="34" charset="0"/>
            </a:endParaRPr>
          </a:p>
          <a:p>
            <a:pPr>
              <a:lnSpc>
                <a:spcPct val="115000"/>
              </a:lnSpc>
            </a:pPr>
            <a:r>
              <a:rPr lang="en-GB" sz="1200" dirty="0">
                <a:solidFill>
                  <a:schemeClr val="bg1"/>
                </a:solidFill>
                <a:latin typeface="Aptos" panose="020B0004020202020204" pitchFamily="34" charset="0"/>
              </a:rPr>
              <a:t>§ 'Herd immunity', also known as 'population immunity', is defined as the indirect protection from an infectious disease , such as measles, that happens when a population is immune either through vaccination or immunity developed through previous infection.</a:t>
            </a:r>
          </a:p>
        </p:txBody>
      </p:sp>
      <p:sp>
        <p:nvSpPr>
          <p:cNvPr id="25" name="TextBox 24">
            <a:extLst>
              <a:ext uri="{FF2B5EF4-FFF2-40B4-BE49-F238E27FC236}">
                <a16:creationId xmlns:a16="http://schemas.microsoft.com/office/drawing/2014/main" id="{3A598AF1-CF1C-8527-1C5C-2CA6876C128E}"/>
              </a:ext>
            </a:extLst>
          </p:cNvPr>
          <p:cNvSpPr txBox="1"/>
          <p:nvPr/>
        </p:nvSpPr>
        <p:spPr>
          <a:xfrm>
            <a:off x="684609" y="1012154"/>
            <a:ext cx="2398463" cy="579518"/>
          </a:xfrm>
          <a:prstGeom prst="rect">
            <a:avLst/>
          </a:prstGeom>
          <a:noFill/>
        </p:spPr>
        <p:txBody>
          <a:bodyPr wrap="square">
            <a:spAutoFit/>
          </a:bodyPr>
          <a:lstStyle/>
          <a:p>
            <a:pPr>
              <a:lnSpc>
                <a:spcPct val="107000"/>
              </a:lnSpc>
            </a:pPr>
            <a:r>
              <a:rPr lang="en-IE" sz="1800" b="1" kern="100" dirty="0">
                <a:solidFill>
                  <a:schemeClr val="bg1"/>
                </a:solidFill>
                <a:latin typeface="Aptos" panose="020B0004020202020204" pitchFamily="34" charset="0"/>
                <a:cs typeface="Times New Roman" panose="02020603050405020304" pitchFamily="18" charset="0"/>
              </a:rPr>
              <a:t>The national picture</a:t>
            </a:r>
          </a:p>
          <a:p>
            <a:pPr>
              <a:lnSpc>
                <a:spcPct val="107000"/>
              </a:lnSpc>
            </a:pPr>
            <a:endParaRPr lang="en-IE" sz="1200" kern="100" dirty="0">
              <a:solidFill>
                <a:schemeClr val="bg1"/>
              </a:solidFill>
              <a:latin typeface="Aptos" panose="020B0004020202020204" pitchFamily="34" charset="0"/>
              <a:cs typeface="Times New Roman" panose="02020603050405020304" pitchFamily="18" charset="0"/>
            </a:endParaRPr>
          </a:p>
        </p:txBody>
      </p:sp>
      <p:pic>
        <p:nvPicPr>
          <p:cNvPr id="26" name="Picture 25">
            <a:extLst>
              <a:ext uri="{FF2B5EF4-FFF2-40B4-BE49-F238E27FC236}">
                <a16:creationId xmlns:a16="http://schemas.microsoft.com/office/drawing/2014/main" id="{71C3B692-B44B-7409-D5BA-AD7C56018EF6}"/>
              </a:ext>
            </a:extLst>
          </p:cNvPr>
          <p:cNvPicPr>
            <a:picLocks noChangeAspect="1"/>
          </p:cNvPicPr>
          <p:nvPr/>
        </p:nvPicPr>
        <p:blipFill rotWithShape="1">
          <a:blip r:embed="rId5"/>
          <a:srcRect l="19780" t="6048" r="17478" b="12714"/>
          <a:stretch/>
        </p:blipFill>
        <p:spPr>
          <a:xfrm>
            <a:off x="212442" y="1099438"/>
            <a:ext cx="477157" cy="660583"/>
          </a:xfrm>
          <a:prstGeom prst="rect">
            <a:avLst/>
          </a:prstGeom>
        </p:spPr>
      </p:pic>
      <p:sp>
        <p:nvSpPr>
          <p:cNvPr id="31" name="TextBox 30">
            <a:extLst>
              <a:ext uri="{FF2B5EF4-FFF2-40B4-BE49-F238E27FC236}">
                <a16:creationId xmlns:a16="http://schemas.microsoft.com/office/drawing/2014/main" id="{D4558909-719D-223D-B1D3-34D8EEBA50C1}"/>
              </a:ext>
            </a:extLst>
          </p:cNvPr>
          <p:cNvSpPr txBox="1"/>
          <p:nvPr/>
        </p:nvSpPr>
        <p:spPr>
          <a:xfrm>
            <a:off x="4228048" y="97184"/>
            <a:ext cx="7689071" cy="523220"/>
          </a:xfrm>
          <a:prstGeom prst="rect">
            <a:avLst/>
          </a:prstGeom>
          <a:noFill/>
        </p:spPr>
        <p:txBody>
          <a:bodyPr wrap="square">
            <a:spAutoFit/>
          </a:bodyPr>
          <a:lstStyle/>
          <a:p>
            <a:r>
              <a:rPr lang="en-IE" sz="1400" b="1" dirty="0">
                <a:solidFill>
                  <a:srgbClr val="BA1F46"/>
                </a:solidFill>
                <a:effectLst/>
                <a:latin typeface="+mj-lt"/>
                <a:ea typeface="Calibri" panose="020F0502020204030204" pitchFamily="34" charset="0"/>
              </a:rPr>
              <a:t>Figure 1 </a:t>
            </a:r>
            <a:r>
              <a:rPr lang="en-IE" sz="1400" b="1" dirty="0">
                <a:effectLst/>
                <a:latin typeface="+mj-lt"/>
                <a:ea typeface="Calibri" panose="020F0502020204030204" pitchFamily="34" charset="0"/>
              </a:rPr>
              <a:t>Estimated percentage uptake of the </a:t>
            </a:r>
            <a:r>
              <a:rPr lang="en-IE" sz="1400" b="1" dirty="0">
                <a:latin typeface="+mj-lt"/>
                <a:ea typeface="Calibri" panose="020F0502020204030204" pitchFamily="34" charset="0"/>
                <a:cs typeface="Calibri" panose="020F0502020204030204" pitchFamily="34" charset="0"/>
              </a:rPr>
              <a:t>4 in 1 (DTaP-IPV)</a:t>
            </a:r>
            <a:r>
              <a:rPr lang="en-IE" sz="1400" b="1" dirty="0">
                <a:effectLst/>
                <a:latin typeface="+mj-lt"/>
                <a:ea typeface="Calibri" panose="020F0502020204030204" pitchFamily="34" charset="0"/>
              </a:rPr>
              <a:t> vaccine nationally in Ireland, between 2011/2012 and 2023/2024 with 95 % Uptake Threshold Target</a:t>
            </a:r>
            <a:endParaRPr lang="en-IE" sz="1400" dirty="0">
              <a:latin typeface="+mj-lt"/>
            </a:endParaRPr>
          </a:p>
        </p:txBody>
      </p:sp>
      <p:sp>
        <p:nvSpPr>
          <p:cNvPr id="4" name="TextBox 3">
            <a:extLst>
              <a:ext uri="{FF2B5EF4-FFF2-40B4-BE49-F238E27FC236}">
                <a16:creationId xmlns:a16="http://schemas.microsoft.com/office/drawing/2014/main" id="{F5879D05-5BFF-D85D-C55A-455B64E80818}"/>
              </a:ext>
            </a:extLst>
          </p:cNvPr>
          <p:cNvSpPr txBox="1"/>
          <p:nvPr/>
        </p:nvSpPr>
        <p:spPr>
          <a:xfrm>
            <a:off x="4228048" y="3474544"/>
            <a:ext cx="7689071" cy="523220"/>
          </a:xfrm>
          <a:prstGeom prst="rect">
            <a:avLst/>
          </a:prstGeom>
          <a:noFill/>
        </p:spPr>
        <p:txBody>
          <a:bodyPr wrap="square">
            <a:spAutoFit/>
          </a:bodyPr>
          <a:lstStyle/>
          <a:p>
            <a:r>
              <a:rPr lang="en-IE" sz="1400" b="1" dirty="0">
                <a:solidFill>
                  <a:srgbClr val="BA1F46"/>
                </a:solidFill>
                <a:effectLst/>
                <a:latin typeface="+mj-lt"/>
                <a:ea typeface="Calibri" panose="020F0502020204030204" pitchFamily="34" charset="0"/>
              </a:rPr>
              <a:t>Figure 2 </a:t>
            </a:r>
            <a:r>
              <a:rPr lang="en-IE" sz="1400" b="1" dirty="0">
                <a:effectLst/>
                <a:latin typeface="+mj-lt"/>
                <a:ea typeface="Calibri" panose="020F0502020204030204" pitchFamily="34" charset="0"/>
              </a:rPr>
              <a:t>Estimated percentage uptake of the MMR vaccine nationally in Ireland, between 2011/2012 and 2023/2024 with 95 % Uptake Threshold Target</a:t>
            </a:r>
            <a:endParaRPr lang="en-IE" sz="1400" dirty="0">
              <a:latin typeface="+mj-lt"/>
            </a:endParaRPr>
          </a:p>
        </p:txBody>
      </p:sp>
      <p:sp>
        <p:nvSpPr>
          <p:cNvPr id="9" name="TextBox 8">
            <a:extLst>
              <a:ext uri="{FF2B5EF4-FFF2-40B4-BE49-F238E27FC236}">
                <a16:creationId xmlns:a16="http://schemas.microsoft.com/office/drawing/2014/main" id="{76045275-7D8A-B2CA-BBA5-A1E3B77AE783}"/>
              </a:ext>
            </a:extLst>
          </p:cNvPr>
          <p:cNvSpPr txBox="1"/>
          <p:nvPr/>
        </p:nvSpPr>
        <p:spPr>
          <a:xfrm>
            <a:off x="-1427" y="5054099"/>
            <a:ext cx="2795890" cy="315023"/>
          </a:xfrm>
          <a:prstGeom prst="rect">
            <a:avLst/>
          </a:prstGeom>
          <a:noFill/>
        </p:spPr>
        <p:txBody>
          <a:bodyPr wrap="square">
            <a:spAutoFit/>
          </a:bodyPr>
          <a:lstStyle/>
          <a:p>
            <a:pPr marL="84137">
              <a:lnSpc>
                <a:spcPct val="107000"/>
              </a:lnSpc>
              <a:spcAft>
                <a:spcPts val="800"/>
              </a:spcAft>
              <a:buClr>
                <a:srgbClr val="002060"/>
              </a:buClr>
            </a:pPr>
            <a:r>
              <a:rPr lang="en-IE" sz="1400" kern="100" dirty="0">
                <a:solidFill>
                  <a:schemeClr val="bg1"/>
                </a:solidFill>
                <a:latin typeface="Aptos" panose="020B0004020202020204" pitchFamily="34" charset="0"/>
                <a:cs typeface="Times New Roman" panose="02020603050405020304" pitchFamily="18" charset="0"/>
              </a:rPr>
              <a:t>* See Caveat on slide #2</a:t>
            </a:r>
          </a:p>
        </p:txBody>
      </p:sp>
      <p:graphicFrame>
        <p:nvGraphicFramePr>
          <p:cNvPr id="6" name="Chart 5">
            <a:extLst>
              <a:ext uri="{FF2B5EF4-FFF2-40B4-BE49-F238E27FC236}">
                <a16:creationId xmlns:a16="http://schemas.microsoft.com/office/drawing/2014/main" id="{508AE2B3-066E-4642-9F9C-19869F5E3E6C}"/>
              </a:ext>
            </a:extLst>
          </p:cNvPr>
          <p:cNvGraphicFramePr>
            <a:graphicFrameLocks/>
          </p:cNvGraphicFramePr>
          <p:nvPr>
            <p:extLst>
              <p:ext uri="{D42A27DB-BD31-4B8C-83A1-F6EECF244321}">
                <p14:modId xmlns:p14="http://schemas.microsoft.com/office/powerpoint/2010/main" val="163647495"/>
              </p:ext>
            </p:extLst>
          </p:nvPr>
        </p:nvGraphicFramePr>
        <p:xfrm>
          <a:off x="4180417" y="600268"/>
          <a:ext cx="7442834" cy="29718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Chart 6">
            <a:extLst>
              <a:ext uri="{FF2B5EF4-FFF2-40B4-BE49-F238E27FC236}">
                <a16:creationId xmlns:a16="http://schemas.microsoft.com/office/drawing/2014/main" id="{6CC86813-3C61-4A90-B740-EDA314B39C24}"/>
              </a:ext>
            </a:extLst>
          </p:cNvPr>
          <p:cNvGraphicFramePr>
            <a:graphicFrameLocks/>
          </p:cNvGraphicFramePr>
          <p:nvPr>
            <p:extLst>
              <p:ext uri="{D42A27DB-BD31-4B8C-83A1-F6EECF244321}">
                <p14:modId xmlns:p14="http://schemas.microsoft.com/office/powerpoint/2010/main" val="729125252"/>
              </p:ext>
            </p:extLst>
          </p:nvPr>
        </p:nvGraphicFramePr>
        <p:xfrm>
          <a:off x="4180417" y="3923631"/>
          <a:ext cx="7442834" cy="29718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5404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F50C43-C637-1320-D9ED-76CC41B053BB}"/>
              </a:ext>
            </a:extLst>
          </p:cNvPr>
          <p:cNvSpPr/>
          <p:nvPr/>
        </p:nvSpPr>
        <p:spPr>
          <a:xfrm>
            <a:off x="-1427" y="0"/>
            <a:ext cx="4181844" cy="6858000"/>
          </a:xfrm>
          <a:prstGeom prst="rect">
            <a:avLst/>
          </a:prstGeom>
          <a:solidFill>
            <a:srgbClr val="0C2950"/>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IE" sz="1600" b="1" baseline="0" dirty="0">
              <a:solidFill>
                <a:schemeClr val="tx1"/>
              </a:solidFill>
            </a:endParaRPr>
          </a:p>
        </p:txBody>
      </p:sp>
      <p:cxnSp>
        <p:nvCxnSpPr>
          <p:cNvPr id="14" name="Straight Connector 13">
            <a:extLst>
              <a:ext uri="{FF2B5EF4-FFF2-40B4-BE49-F238E27FC236}">
                <a16:creationId xmlns:a16="http://schemas.microsoft.com/office/drawing/2014/main" id="{5315F718-02AC-A809-76D5-DA8376498A74}"/>
              </a:ext>
            </a:extLst>
          </p:cNvPr>
          <p:cNvCxnSpPr>
            <a:cxnSpLocks/>
          </p:cNvCxnSpPr>
          <p:nvPr/>
        </p:nvCxnSpPr>
        <p:spPr>
          <a:xfrm>
            <a:off x="1566847" y="229303"/>
            <a:ext cx="0" cy="484203"/>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35F61A83-179E-459D-88BE-B0F0544402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78" y="192582"/>
            <a:ext cx="506570" cy="515193"/>
          </a:xfrm>
          <a:prstGeom prst="rect">
            <a:avLst/>
          </a:prstGeom>
        </p:spPr>
      </p:pic>
      <p:pic>
        <p:nvPicPr>
          <p:cNvPr id="20" name="Picture 19">
            <a:extLst>
              <a:ext uri="{FF2B5EF4-FFF2-40B4-BE49-F238E27FC236}">
                <a16:creationId xmlns:a16="http://schemas.microsoft.com/office/drawing/2014/main" id="{7420EB3D-6B44-C6AB-1A7A-5F78CDB117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499" y="223572"/>
            <a:ext cx="652781" cy="484203"/>
          </a:xfrm>
          <a:prstGeom prst="rect">
            <a:avLst/>
          </a:prstGeom>
        </p:spPr>
      </p:pic>
      <p:sp>
        <p:nvSpPr>
          <p:cNvPr id="8" name="TextBox 7">
            <a:extLst>
              <a:ext uri="{FF2B5EF4-FFF2-40B4-BE49-F238E27FC236}">
                <a16:creationId xmlns:a16="http://schemas.microsoft.com/office/drawing/2014/main" id="{16A34265-C2B4-8308-7B92-A99A271C8919}"/>
              </a:ext>
            </a:extLst>
          </p:cNvPr>
          <p:cNvSpPr txBox="1"/>
          <p:nvPr/>
        </p:nvSpPr>
        <p:spPr>
          <a:xfrm>
            <a:off x="120108" y="1740972"/>
            <a:ext cx="3989979" cy="3961084"/>
          </a:xfrm>
          <a:prstGeom prst="rect">
            <a:avLst/>
          </a:prstGeom>
          <a:noFill/>
        </p:spPr>
        <p:txBody>
          <a:bodyPr wrap="square">
            <a:spAutoFit/>
          </a:bodyPr>
          <a:lstStyle/>
          <a:p>
            <a:pPr>
              <a:lnSpc>
                <a:spcPct val="115000"/>
              </a:lnSpc>
            </a:pPr>
            <a:r>
              <a:rPr lang="en-IE" sz="1200" dirty="0">
                <a:solidFill>
                  <a:schemeClr val="bg1"/>
                </a:solidFill>
                <a:latin typeface="Aptos" panose="020B0004020202020204" pitchFamily="34" charset="0"/>
              </a:rPr>
              <a:t>Between 2022/2023 and 2023/2024*, the overall uptake of the DTaP-IPV vaccine in HSE-vaccine administered LHOs </a:t>
            </a:r>
            <a:r>
              <a:rPr lang="en-GB" sz="1200" dirty="0">
                <a:solidFill>
                  <a:schemeClr val="bg1"/>
                </a:solidFill>
                <a:latin typeface="Aptos" panose="020B0004020202020204" pitchFamily="34" charset="0"/>
              </a:rPr>
              <a:t>increased from 90.0% to 90.5%*. </a:t>
            </a:r>
            <a:r>
              <a:rPr lang="en-IE" sz="1200" dirty="0">
                <a:solidFill>
                  <a:schemeClr val="bg1"/>
                </a:solidFill>
                <a:latin typeface="Aptos" panose="020B0004020202020204" pitchFamily="34" charset="0"/>
              </a:rPr>
              <a:t>In 2023/2024, the average uptake among these 30* LHOs was 90.6% with a range from 79.2% in Dublin South West to 100% in Dublin South and Dublin South East*. Of the 30* HSE-vaccine administered LHOs, 15 reported an average uptake increase of 3.4%, and 15 reported an average decrease of 1.5% when compared to previous academic year. The largest reduction in uptake was reported by Dublin South City (4.8%) and the highest increase was reported by Dublin </a:t>
            </a:r>
            <a:r>
              <a:rPr lang="en-IE" sz="1200" dirty="0" err="1">
                <a:solidFill>
                  <a:schemeClr val="bg1"/>
                </a:solidFill>
                <a:latin typeface="Aptos" panose="020B0004020202020204" pitchFamily="34" charset="0"/>
              </a:rPr>
              <a:t>NorthWest</a:t>
            </a:r>
            <a:r>
              <a:rPr lang="en-IE" sz="1200" dirty="0">
                <a:solidFill>
                  <a:schemeClr val="bg1"/>
                </a:solidFill>
                <a:latin typeface="Aptos" panose="020B0004020202020204" pitchFamily="34" charset="0"/>
              </a:rPr>
              <a:t> (8.1%).</a:t>
            </a:r>
          </a:p>
          <a:p>
            <a:pPr>
              <a:lnSpc>
                <a:spcPct val="115000"/>
              </a:lnSpc>
            </a:pPr>
            <a:endParaRPr lang="en-IE" sz="1200" dirty="0">
              <a:solidFill>
                <a:schemeClr val="bg1"/>
              </a:solidFill>
              <a:latin typeface="Aptos" panose="020B0004020202020204" pitchFamily="34" charset="0"/>
            </a:endParaRPr>
          </a:p>
          <a:p>
            <a:r>
              <a:rPr lang="en-IE" sz="1200" dirty="0">
                <a:solidFill>
                  <a:schemeClr val="bg1"/>
                </a:solidFill>
                <a:latin typeface="Aptos" panose="020B0004020202020204" pitchFamily="34" charset="0"/>
              </a:rPr>
              <a:t>During the same timeframe, overall DTaP-IPV vaccine uptake in exclusively GP-vaccine administered LHOs (Donegal and Sligo/Leitrim) increased overall from 80.3% to 83.4%. Donegal reported an increase of 5.2%, whilst Sligo/Leitrim reported a fall of 0.2%.</a:t>
            </a:r>
          </a:p>
          <a:p>
            <a:endParaRPr lang="en-IE" sz="1200" dirty="0">
              <a:solidFill>
                <a:schemeClr val="bg1"/>
              </a:solidFill>
              <a:latin typeface="Aptos" panose="020B0004020202020204" pitchFamily="34" charset="0"/>
            </a:endParaRPr>
          </a:p>
        </p:txBody>
      </p:sp>
      <p:pic>
        <p:nvPicPr>
          <p:cNvPr id="3" name="Graphic 2" descr="Immunity outline">
            <a:extLst>
              <a:ext uri="{FF2B5EF4-FFF2-40B4-BE49-F238E27FC236}">
                <a16:creationId xmlns:a16="http://schemas.microsoft.com/office/drawing/2014/main" id="{BEF102C2-DC82-6984-6910-9F9C214FED6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17758" y="1049165"/>
            <a:ext cx="528596" cy="528596"/>
          </a:xfrm>
          <a:prstGeom prst="rect">
            <a:avLst/>
          </a:prstGeom>
        </p:spPr>
      </p:pic>
      <p:sp>
        <p:nvSpPr>
          <p:cNvPr id="4" name="TextBox 3">
            <a:extLst>
              <a:ext uri="{FF2B5EF4-FFF2-40B4-BE49-F238E27FC236}">
                <a16:creationId xmlns:a16="http://schemas.microsoft.com/office/drawing/2014/main" id="{8895B4B9-EF29-CB59-38AF-E9DEF39E6B22}"/>
              </a:ext>
            </a:extLst>
          </p:cNvPr>
          <p:cNvSpPr txBox="1"/>
          <p:nvPr/>
        </p:nvSpPr>
        <p:spPr>
          <a:xfrm>
            <a:off x="684609" y="1012154"/>
            <a:ext cx="2398463" cy="579518"/>
          </a:xfrm>
          <a:prstGeom prst="rect">
            <a:avLst/>
          </a:prstGeom>
          <a:noFill/>
        </p:spPr>
        <p:txBody>
          <a:bodyPr wrap="square">
            <a:spAutoFit/>
          </a:bodyPr>
          <a:lstStyle/>
          <a:p>
            <a:pPr>
              <a:lnSpc>
                <a:spcPct val="107000"/>
              </a:lnSpc>
            </a:pPr>
            <a:r>
              <a:rPr lang="en-IE" sz="1800" b="1" kern="100" dirty="0">
                <a:solidFill>
                  <a:schemeClr val="bg1"/>
                </a:solidFill>
                <a:latin typeface="Aptos" panose="020B0004020202020204" pitchFamily="34" charset="0"/>
                <a:cs typeface="Times New Roman" panose="02020603050405020304" pitchFamily="18" charset="0"/>
              </a:rPr>
              <a:t>4 in 1 vaccine</a:t>
            </a:r>
          </a:p>
          <a:p>
            <a:pPr>
              <a:lnSpc>
                <a:spcPct val="107000"/>
              </a:lnSpc>
            </a:pPr>
            <a:r>
              <a:rPr lang="en-IE" sz="1200" kern="100" dirty="0">
                <a:solidFill>
                  <a:schemeClr val="bg1"/>
                </a:solidFill>
                <a:latin typeface="Aptos" panose="020B0004020202020204" pitchFamily="34" charset="0"/>
                <a:cs typeface="Times New Roman" panose="02020603050405020304" pitchFamily="18" charset="0"/>
              </a:rPr>
              <a:t>(DTaP-IPV)</a:t>
            </a:r>
          </a:p>
        </p:txBody>
      </p:sp>
      <p:sp>
        <p:nvSpPr>
          <p:cNvPr id="5" name="TextBox 4">
            <a:extLst>
              <a:ext uri="{FF2B5EF4-FFF2-40B4-BE49-F238E27FC236}">
                <a16:creationId xmlns:a16="http://schemas.microsoft.com/office/drawing/2014/main" id="{26F312CB-308F-333A-1788-5D0336CC1AF2}"/>
              </a:ext>
            </a:extLst>
          </p:cNvPr>
          <p:cNvSpPr txBox="1"/>
          <p:nvPr/>
        </p:nvSpPr>
        <p:spPr>
          <a:xfrm>
            <a:off x="4231622" y="3429000"/>
            <a:ext cx="7378831" cy="523220"/>
          </a:xfrm>
          <a:prstGeom prst="rect">
            <a:avLst/>
          </a:prstGeom>
          <a:noFill/>
        </p:spPr>
        <p:txBody>
          <a:bodyPr wrap="square">
            <a:spAutoFit/>
          </a:bodyPr>
          <a:lstStyle/>
          <a:p>
            <a:r>
              <a:rPr lang="en-IE" sz="1400" b="1" dirty="0">
                <a:solidFill>
                  <a:srgbClr val="BA1F46"/>
                </a:solidFill>
                <a:effectLst/>
                <a:latin typeface="+mj-lt"/>
                <a:ea typeface="Calibri" panose="020F0502020204030204" pitchFamily="34" charset="0"/>
              </a:rPr>
              <a:t>Figure 4.</a:t>
            </a:r>
            <a:r>
              <a:rPr lang="en-IE" sz="1400" b="1" dirty="0">
                <a:solidFill>
                  <a:srgbClr val="C00000"/>
                </a:solidFill>
                <a:effectLst/>
                <a:latin typeface="+mj-lt"/>
                <a:ea typeface="Calibri" panose="020F0502020204030204" pitchFamily="34" charset="0"/>
              </a:rPr>
              <a:t> </a:t>
            </a:r>
            <a:r>
              <a:rPr lang="en-IE" sz="1400" b="1" dirty="0">
                <a:effectLst/>
                <a:latin typeface="+mj-lt"/>
                <a:ea typeface="Calibri" panose="020F0502020204030204" pitchFamily="34" charset="0"/>
              </a:rPr>
              <a:t>Percentage uptake of the </a:t>
            </a:r>
            <a:r>
              <a:rPr lang="en-IE" sz="1400" b="1" dirty="0">
                <a:latin typeface="+mj-lt"/>
                <a:ea typeface="Calibri" panose="020F0502020204030204" pitchFamily="34" charset="0"/>
                <a:cs typeface="Calibri" panose="020F0502020204030204" pitchFamily="34" charset="0"/>
              </a:rPr>
              <a:t>4 in 1 (DTaP-IPV) </a:t>
            </a:r>
            <a:r>
              <a:rPr lang="en-IE" sz="1400" b="1" dirty="0">
                <a:effectLst/>
                <a:latin typeface="+mj-lt"/>
                <a:ea typeface="Calibri" panose="020F0502020204030204" pitchFamily="34" charset="0"/>
                <a:cs typeface="Calibri" panose="020F0502020204030204" pitchFamily="34" charset="0"/>
              </a:rPr>
              <a:t>vaccine </a:t>
            </a:r>
            <a:r>
              <a:rPr lang="en-IE" sz="1400" b="1" dirty="0">
                <a:effectLst/>
                <a:latin typeface="+mj-lt"/>
                <a:ea typeface="Calibri" panose="020F0502020204030204" pitchFamily="34" charset="0"/>
              </a:rPr>
              <a:t>in LHOs in the North West managed by GPs in Ireland, between 2011/2012 and 2023/2024 with 95 % Uptake Threshold Target</a:t>
            </a:r>
            <a:endParaRPr lang="en-IE" sz="1400" dirty="0">
              <a:latin typeface="+mj-lt"/>
            </a:endParaRPr>
          </a:p>
        </p:txBody>
      </p:sp>
      <p:sp>
        <p:nvSpPr>
          <p:cNvPr id="6" name="TextBox 5">
            <a:extLst>
              <a:ext uri="{FF2B5EF4-FFF2-40B4-BE49-F238E27FC236}">
                <a16:creationId xmlns:a16="http://schemas.microsoft.com/office/drawing/2014/main" id="{FD1E1670-209C-448D-BD9E-CD9F590694FA}"/>
              </a:ext>
            </a:extLst>
          </p:cNvPr>
          <p:cNvSpPr txBox="1"/>
          <p:nvPr/>
        </p:nvSpPr>
        <p:spPr>
          <a:xfrm>
            <a:off x="4178222" y="26970"/>
            <a:ext cx="7741874" cy="573298"/>
          </a:xfrm>
          <a:prstGeom prst="rect">
            <a:avLst/>
          </a:prstGeom>
          <a:noFill/>
        </p:spPr>
        <p:txBody>
          <a:bodyPr wrap="square">
            <a:spAutoFit/>
          </a:bodyPr>
          <a:lstStyle/>
          <a:p>
            <a:pPr>
              <a:lnSpc>
                <a:spcPct val="115000"/>
              </a:lnSpc>
              <a:spcAft>
                <a:spcPts val="1000"/>
              </a:spcAft>
            </a:pPr>
            <a:r>
              <a:rPr lang="en-IE" sz="1400" b="1" dirty="0">
                <a:solidFill>
                  <a:srgbClr val="BA1F46"/>
                </a:solidFill>
                <a:effectLst/>
                <a:latin typeface="+mj-lt"/>
                <a:ea typeface="Calibri" panose="020F0502020204030204" pitchFamily="34" charset="0"/>
                <a:cs typeface="Calibri" panose="020F0502020204030204" pitchFamily="34" charset="0"/>
              </a:rPr>
              <a:t>Figure 3.</a:t>
            </a:r>
            <a:r>
              <a:rPr lang="en-IE" sz="1400" b="1" dirty="0">
                <a:effectLst/>
                <a:latin typeface="+mj-lt"/>
                <a:ea typeface="Calibri" panose="020F0502020204030204" pitchFamily="34" charset="0"/>
                <a:cs typeface="Calibri" panose="020F0502020204030204" pitchFamily="34" charset="0"/>
              </a:rPr>
              <a:t> Percentage uptake of the 4 in 1 (DTaP-IPV) vaccine in LHOs managed by HSE school teams in Ireland, between 2011/2012 and 2023/2024 </a:t>
            </a:r>
            <a:r>
              <a:rPr lang="en-IE" sz="1400" b="1" dirty="0">
                <a:effectLst/>
                <a:latin typeface="+mj-lt"/>
                <a:ea typeface="Calibri" panose="020F0502020204030204" pitchFamily="34" charset="0"/>
              </a:rPr>
              <a:t>with 95 % Uptake Threshold Target</a:t>
            </a:r>
            <a:endParaRPr lang="en-IE" sz="1400" dirty="0">
              <a:effectLst/>
              <a:latin typeface="+mj-lt"/>
              <a:ea typeface="Calibri" panose="020F0502020204030204" pitchFamily="34" charset="0"/>
              <a:cs typeface="Times New Roman" panose="02020603050405020304" pitchFamily="18" charset="0"/>
            </a:endParaRPr>
          </a:p>
        </p:txBody>
      </p:sp>
      <p:sp>
        <p:nvSpPr>
          <p:cNvPr id="7" name="Title 8">
            <a:extLst>
              <a:ext uri="{FF2B5EF4-FFF2-40B4-BE49-F238E27FC236}">
                <a16:creationId xmlns:a16="http://schemas.microsoft.com/office/drawing/2014/main" id="{E43532EF-5827-CB23-539D-FBFB6F978F91}"/>
              </a:ext>
            </a:extLst>
          </p:cNvPr>
          <p:cNvSpPr txBox="1">
            <a:spLocks/>
          </p:cNvSpPr>
          <p:nvPr/>
        </p:nvSpPr>
        <p:spPr>
          <a:xfrm>
            <a:off x="1614479" y="188382"/>
            <a:ext cx="2395544" cy="823772"/>
          </a:xfrm>
          <a:prstGeom prst="rect">
            <a:avLst/>
          </a:prstGeom>
        </p:spPr>
        <p:txBody>
          <a:bodyPr vert="horz" lIns="91440" tIns="45720" rIns="91440" bIns="45720" rtlCol="0" anchor="t">
            <a:normAutofit/>
          </a:bodyPr>
          <a:lstStyle>
            <a:lvl1pPr algn="l" defTabSz="914400" rtl="0" eaLnBrk="1" latinLnBrk="0" hangingPunct="1">
              <a:lnSpc>
                <a:spcPct val="85000"/>
              </a:lnSpc>
              <a:spcBef>
                <a:spcPct val="0"/>
              </a:spcBef>
              <a:buNone/>
              <a:defRPr sz="4400" kern="1200">
                <a:solidFill>
                  <a:schemeClr val="tx1"/>
                </a:solidFill>
                <a:latin typeface="+mj-lt"/>
                <a:ea typeface="+mj-ea"/>
                <a:cs typeface="+mj-cs"/>
              </a:defRPr>
            </a:lvl1pPr>
          </a:lstStyle>
          <a:p>
            <a:r>
              <a:rPr lang="en-GB" sz="2000" b="1" dirty="0">
                <a:solidFill>
                  <a:schemeClr val="bg1"/>
                </a:solidFill>
              </a:rPr>
              <a:t>Results</a:t>
            </a:r>
          </a:p>
          <a:p>
            <a:r>
              <a:rPr lang="en-GB" sz="1600" dirty="0">
                <a:solidFill>
                  <a:schemeClr val="bg1"/>
                </a:solidFill>
              </a:rPr>
              <a:t>Part 2 of 3</a:t>
            </a:r>
          </a:p>
        </p:txBody>
      </p:sp>
      <p:sp>
        <p:nvSpPr>
          <p:cNvPr id="13" name="TextBox 12">
            <a:extLst>
              <a:ext uri="{FF2B5EF4-FFF2-40B4-BE49-F238E27FC236}">
                <a16:creationId xmlns:a16="http://schemas.microsoft.com/office/drawing/2014/main" id="{AD871437-F9FD-DF2E-405D-41D79DA24472}"/>
              </a:ext>
            </a:extLst>
          </p:cNvPr>
          <p:cNvSpPr txBox="1"/>
          <p:nvPr/>
        </p:nvSpPr>
        <p:spPr>
          <a:xfrm>
            <a:off x="64566" y="5688334"/>
            <a:ext cx="2795890" cy="315023"/>
          </a:xfrm>
          <a:prstGeom prst="rect">
            <a:avLst/>
          </a:prstGeom>
          <a:noFill/>
        </p:spPr>
        <p:txBody>
          <a:bodyPr wrap="square">
            <a:spAutoFit/>
          </a:bodyPr>
          <a:lstStyle/>
          <a:p>
            <a:pPr marL="84137">
              <a:lnSpc>
                <a:spcPct val="107000"/>
              </a:lnSpc>
              <a:spcAft>
                <a:spcPts val="800"/>
              </a:spcAft>
              <a:buClr>
                <a:srgbClr val="002060"/>
              </a:buClr>
            </a:pPr>
            <a:r>
              <a:rPr lang="en-IE" sz="1400" kern="100" dirty="0">
                <a:solidFill>
                  <a:schemeClr val="bg1"/>
                </a:solidFill>
                <a:latin typeface="Aptos" panose="020B0004020202020204" pitchFamily="34" charset="0"/>
                <a:cs typeface="Times New Roman" panose="02020603050405020304" pitchFamily="18" charset="0"/>
              </a:rPr>
              <a:t>* See Caveat on slide #2</a:t>
            </a:r>
          </a:p>
        </p:txBody>
      </p:sp>
      <p:graphicFrame>
        <p:nvGraphicFramePr>
          <p:cNvPr id="9" name="Chart 8">
            <a:extLst>
              <a:ext uri="{FF2B5EF4-FFF2-40B4-BE49-F238E27FC236}">
                <a16:creationId xmlns:a16="http://schemas.microsoft.com/office/drawing/2014/main" id="{3BAB2FE7-CBC5-413F-AE9C-773261124C8D}"/>
              </a:ext>
            </a:extLst>
          </p:cNvPr>
          <p:cNvGraphicFramePr>
            <a:graphicFrameLocks/>
          </p:cNvGraphicFramePr>
          <p:nvPr>
            <p:extLst>
              <p:ext uri="{D42A27DB-BD31-4B8C-83A1-F6EECF244321}">
                <p14:modId xmlns:p14="http://schemas.microsoft.com/office/powerpoint/2010/main" val="2799665571"/>
              </p:ext>
            </p:extLst>
          </p:nvPr>
        </p:nvGraphicFramePr>
        <p:xfrm>
          <a:off x="4235959" y="566127"/>
          <a:ext cx="7440929" cy="30022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Chart 14">
            <a:extLst>
              <a:ext uri="{FF2B5EF4-FFF2-40B4-BE49-F238E27FC236}">
                <a16:creationId xmlns:a16="http://schemas.microsoft.com/office/drawing/2014/main" id="{BCD8510A-6914-4CBC-802B-A7A8DAB120DD}"/>
              </a:ext>
            </a:extLst>
          </p:cNvPr>
          <p:cNvGraphicFramePr>
            <a:graphicFrameLocks/>
          </p:cNvGraphicFramePr>
          <p:nvPr>
            <p:extLst>
              <p:ext uri="{D42A27DB-BD31-4B8C-83A1-F6EECF244321}">
                <p14:modId xmlns:p14="http://schemas.microsoft.com/office/powerpoint/2010/main" val="1152249645"/>
              </p:ext>
            </p:extLst>
          </p:nvPr>
        </p:nvGraphicFramePr>
        <p:xfrm>
          <a:off x="4246410" y="3883937"/>
          <a:ext cx="7440929" cy="300228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024187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F50C43-C637-1320-D9ED-76CC41B053BB}"/>
              </a:ext>
            </a:extLst>
          </p:cNvPr>
          <p:cNvSpPr/>
          <p:nvPr/>
        </p:nvSpPr>
        <p:spPr>
          <a:xfrm>
            <a:off x="-1427" y="0"/>
            <a:ext cx="4181844" cy="6858000"/>
          </a:xfrm>
          <a:prstGeom prst="rect">
            <a:avLst/>
          </a:prstGeom>
          <a:solidFill>
            <a:srgbClr val="0C2950"/>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IE" sz="1600" b="1" baseline="0" dirty="0">
              <a:solidFill>
                <a:schemeClr val="tx1"/>
              </a:solidFill>
            </a:endParaRPr>
          </a:p>
        </p:txBody>
      </p:sp>
      <p:cxnSp>
        <p:nvCxnSpPr>
          <p:cNvPr id="14" name="Straight Connector 13">
            <a:extLst>
              <a:ext uri="{FF2B5EF4-FFF2-40B4-BE49-F238E27FC236}">
                <a16:creationId xmlns:a16="http://schemas.microsoft.com/office/drawing/2014/main" id="{5315F718-02AC-A809-76D5-DA8376498A74}"/>
              </a:ext>
            </a:extLst>
          </p:cNvPr>
          <p:cNvCxnSpPr>
            <a:cxnSpLocks/>
          </p:cNvCxnSpPr>
          <p:nvPr/>
        </p:nvCxnSpPr>
        <p:spPr>
          <a:xfrm>
            <a:off x="1566847" y="229303"/>
            <a:ext cx="0" cy="484203"/>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35F61A83-179E-459D-88BE-B0F0544402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78" y="192582"/>
            <a:ext cx="506570" cy="515193"/>
          </a:xfrm>
          <a:prstGeom prst="rect">
            <a:avLst/>
          </a:prstGeom>
        </p:spPr>
      </p:pic>
      <p:pic>
        <p:nvPicPr>
          <p:cNvPr id="20" name="Picture 19">
            <a:extLst>
              <a:ext uri="{FF2B5EF4-FFF2-40B4-BE49-F238E27FC236}">
                <a16:creationId xmlns:a16="http://schemas.microsoft.com/office/drawing/2014/main" id="{7420EB3D-6B44-C6AB-1A7A-5F78CDB117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499" y="223572"/>
            <a:ext cx="652781" cy="484203"/>
          </a:xfrm>
          <a:prstGeom prst="rect">
            <a:avLst/>
          </a:prstGeom>
        </p:spPr>
      </p:pic>
      <p:sp>
        <p:nvSpPr>
          <p:cNvPr id="8" name="TextBox 7">
            <a:extLst>
              <a:ext uri="{FF2B5EF4-FFF2-40B4-BE49-F238E27FC236}">
                <a16:creationId xmlns:a16="http://schemas.microsoft.com/office/drawing/2014/main" id="{16A34265-C2B4-8308-7B92-A99A271C8919}"/>
              </a:ext>
            </a:extLst>
          </p:cNvPr>
          <p:cNvSpPr txBox="1"/>
          <p:nvPr/>
        </p:nvSpPr>
        <p:spPr>
          <a:xfrm>
            <a:off x="94505" y="1739860"/>
            <a:ext cx="3989979" cy="3779496"/>
          </a:xfrm>
          <a:prstGeom prst="rect">
            <a:avLst/>
          </a:prstGeom>
          <a:noFill/>
        </p:spPr>
        <p:txBody>
          <a:bodyPr wrap="square">
            <a:spAutoFit/>
          </a:bodyPr>
          <a:lstStyle/>
          <a:p>
            <a:pPr>
              <a:lnSpc>
                <a:spcPct val="115000"/>
              </a:lnSpc>
            </a:pPr>
            <a:r>
              <a:rPr lang="en-IE" sz="1200" dirty="0">
                <a:solidFill>
                  <a:schemeClr val="bg1"/>
                </a:solidFill>
                <a:latin typeface="Aptos" panose="020B0004020202020204" pitchFamily="34" charset="0"/>
              </a:rPr>
              <a:t>The overall uptake of the MMR vaccine between 2022/2023 and 2023/2024* in HSE-vaccine administered LHOs increased from 89.8% to 90.0%. In 2023/2024, the average uptake among 30* LHOs was 90.0% with a range from 78.1% in Dublin North Central to 100% in Dublin South and Dublin South East*. Of the 30* HSE-vaccine administered LHOs, 13 reported an average uptake increase of 3.3% and 19 reported an average decrease of 1.6%. The largest reduction in uptake was reported by Dublin South City (4.6%) and the highest increase was reported by Dublin </a:t>
            </a:r>
            <a:r>
              <a:rPr lang="en-IE" sz="1200" dirty="0" err="1">
                <a:solidFill>
                  <a:schemeClr val="bg1"/>
                </a:solidFill>
                <a:latin typeface="Aptos" panose="020B0004020202020204" pitchFamily="34" charset="0"/>
              </a:rPr>
              <a:t>NorthWest</a:t>
            </a:r>
            <a:r>
              <a:rPr lang="en-IE" sz="1200" dirty="0">
                <a:solidFill>
                  <a:schemeClr val="bg1"/>
                </a:solidFill>
                <a:latin typeface="Aptos" panose="020B0004020202020204" pitchFamily="34" charset="0"/>
              </a:rPr>
              <a:t> (7.7%).</a:t>
            </a:r>
          </a:p>
          <a:p>
            <a:pPr>
              <a:lnSpc>
                <a:spcPct val="115000"/>
              </a:lnSpc>
            </a:pPr>
            <a:endParaRPr lang="en-IE" sz="1200" dirty="0">
              <a:solidFill>
                <a:schemeClr val="bg1"/>
              </a:solidFill>
              <a:latin typeface="Aptos" panose="020B0004020202020204" pitchFamily="34" charset="0"/>
            </a:endParaRPr>
          </a:p>
          <a:p>
            <a:r>
              <a:rPr lang="en-IE" sz="1200" dirty="0">
                <a:solidFill>
                  <a:schemeClr val="bg1"/>
                </a:solidFill>
                <a:latin typeface="Aptos" panose="020B0004020202020204" pitchFamily="34" charset="0"/>
              </a:rPr>
              <a:t>Overall MMR vaccine uptake in exclusively GP-vaccine administered LHOs increased from 80.4% to 83.5% during the same timeframe. Donegal uptake increased by 5.0%, whilst Sligo/Leitrim uptake reduced by 0.1%.</a:t>
            </a:r>
          </a:p>
          <a:p>
            <a:endParaRPr lang="en-IE" sz="1200" dirty="0">
              <a:solidFill>
                <a:schemeClr val="bg1"/>
              </a:solidFill>
              <a:latin typeface="Aptos" panose="020B0004020202020204" pitchFamily="34" charset="0"/>
            </a:endParaRPr>
          </a:p>
          <a:p>
            <a:endParaRPr lang="en-IE" sz="1400" dirty="0">
              <a:solidFill>
                <a:schemeClr val="bg1"/>
              </a:solidFill>
              <a:latin typeface="Aptos" panose="020B0004020202020204" pitchFamily="34" charset="0"/>
            </a:endParaRPr>
          </a:p>
        </p:txBody>
      </p:sp>
      <p:pic>
        <p:nvPicPr>
          <p:cNvPr id="7" name="Graphic 6" descr="Immunity outline">
            <a:extLst>
              <a:ext uri="{FF2B5EF4-FFF2-40B4-BE49-F238E27FC236}">
                <a16:creationId xmlns:a16="http://schemas.microsoft.com/office/drawing/2014/main" id="{92957A19-CE72-F57A-5681-B1B818E81F8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17758" y="1049165"/>
            <a:ext cx="528596" cy="528596"/>
          </a:xfrm>
          <a:prstGeom prst="rect">
            <a:avLst/>
          </a:prstGeom>
        </p:spPr>
      </p:pic>
      <p:sp>
        <p:nvSpPr>
          <p:cNvPr id="9" name="TextBox 8">
            <a:extLst>
              <a:ext uri="{FF2B5EF4-FFF2-40B4-BE49-F238E27FC236}">
                <a16:creationId xmlns:a16="http://schemas.microsoft.com/office/drawing/2014/main" id="{D48CF303-F7D4-2165-B863-C3B36CF2F6BE}"/>
              </a:ext>
            </a:extLst>
          </p:cNvPr>
          <p:cNvSpPr txBox="1"/>
          <p:nvPr/>
        </p:nvSpPr>
        <p:spPr>
          <a:xfrm>
            <a:off x="684609" y="1012154"/>
            <a:ext cx="2398463" cy="579518"/>
          </a:xfrm>
          <a:prstGeom prst="rect">
            <a:avLst/>
          </a:prstGeom>
          <a:noFill/>
        </p:spPr>
        <p:txBody>
          <a:bodyPr wrap="square">
            <a:spAutoFit/>
          </a:bodyPr>
          <a:lstStyle/>
          <a:p>
            <a:pPr>
              <a:lnSpc>
                <a:spcPct val="107000"/>
              </a:lnSpc>
            </a:pPr>
            <a:r>
              <a:rPr lang="en-IE" sz="1800" b="1" kern="100" dirty="0">
                <a:solidFill>
                  <a:schemeClr val="bg1"/>
                </a:solidFill>
                <a:latin typeface="Aptos" panose="020B0004020202020204" pitchFamily="34" charset="0"/>
                <a:cs typeface="Times New Roman" panose="02020603050405020304" pitchFamily="18" charset="0"/>
              </a:rPr>
              <a:t>MMR vaccine</a:t>
            </a:r>
          </a:p>
          <a:p>
            <a:pPr>
              <a:lnSpc>
                <a:spcPct val="107000"/>
              </a:lnSpc>
            </a:pPr>
            <a:endParaRPr lang="en-IE" sz="1200" kern="100" dirty="0">
              <a:solidFill>
                <a:schemeClr val="bg1"/>
              </a:solidFill>
              <a:latin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5354F0CE-5C08-82A0-67A8-75AD4A0C797D}"/>
              </a:ext>
            </a:extLst>
          </p:cNvPr>
          <p:cNvSpPr txBox="1"/>
          <p:nvPr/>
        </p:nvSpPr>
        <p:spPr>
          <a:xfrm>
            <a:off x="4269054" y="3508766"/>
            <a:ext cx="7378831" cy="523220"/>
          </a:xfrm>
          <a:prstGeom prst="rect">
            <a:avLst/>
          </a:prstGeom>
          <a:noFill/>
        </p:spPr>
        <p:txBody>
          <a:bodyPr wrap="square">
            <a:spAutoFit/>
          </a:bodyPr>
          <a:lstStyle/>
          <a:p>
            <a:r>
              <a:rPr lang="en-IE" sz="1400" b="1" dirty="0">
                <a:solidFill>
                  <a:srgbClr val="BA1F46"/>
                </a:solidFill>
                <a:effectLst/>
                <a:latin typeface="+mj-lt"/>
                <a:ea typeface="Calibri" panose="020F0502020204030204" pitchFamily="34" charset="0"/>
              </a:rPr>
              <a:t>Figure 6.</a:t>
            </a:r>
            <a:r>
              <a:rPr lang="en-IE" sz="1400" b="1" dirty="0">
                <a:solidFill>
                  <a:srgbClr val="C00000"/>
                </a:solidFill>
                <a:effectLst/>
                <a:latin typeface="+mj-lt"/>
                <a:ea typeface="Calibri" panose="020F0502020204030204" pitchFamily="34" charset="0"/>
              </a:rPr>
              <a:t> </a:t>
            </a:r>
            <a:r>
              <a:rPr lang="en-IE" sz="1400" b="1" dirty="0">
                <a:effectLst/>
                <a:latin typeface="+mj-lt"/>
                <a:ea typeface="Calibri" panose="020F0502020204030204" pitchFamily="34" charset="0"/>
              </a:rPr>
              <a:t>Percentage uptake of the MMR vaccine in</a:t>
            </a:r>
            <a:r>
              <a:rPr lang="en-IE" sz="1400" b="1" dirty="0">
                <a:latin typeface="+mj-lt"/>
                <a:ea typeface="Calibri" panose="020F0502020204030204" pitchFamily="34" charset="0"/>
              </a:rPr>
              <a:t> LHOs in the North West managed by GPs </a:t>
            </a:r>
            <a:r>
              <a:rPr lang="en-IE" sz="1400" b="1" dirty="0">
                <a:effectLst/>
                <a:latin typeface="+mj-lt"/>
                <a:ea typeface="Calibri" panose="020F0502020204030204" pitchFamily="34" charset="0"/>
              </a:rPr>
              <a:t>in Ireland, between 2011/2012 and 2023/2024 with 95 % Uptake Threshold Target</a:t>
            </a:r>
            <a:endParaRPr lang="en-IE" sz="1400" dirty="0">
              <a:latin typeface="+mj-lt"/>
            </a:endParaRPr>
          </a:p>
        </p:txBody>
      </p:sp>
      <p:sp>
        <p:nvSpPr>
          <p:cNvPr id="15" name="TextBox 14">
            <a:extLst>
              <a:ext uri="{FF2B5EF4-FFF2-40B4-BE49-F238E27FC236}">
                <a16:creationId xmlns:a16="http://schemas.microsoft.com/office/drawing/2014/main" id="{62803803-24F5-C0F0-CA15-9322340D5362}"/>
              </a:ext>
            </a:extLst>
          </p:cNvPr>
          <p:cNvSpPr txBox="1"/>
          <p:nvPr/>
        </p:nvSpPr>
        <p:spPr>
          <a:xfrm>
            <a:off x="4228048" y="51665"/>
            <a:ext cx="7741874" cy="573298"/>
          </a:xfrm>
          <a:prstGeom prst="rect">
            <a:avLst/>
          </a:prstGeom>
          <a:noFill/>
        </p:spPr>
        <p:txBody>
          <a:bodyPr wrap="square">
            <a:spAutoFit/>
          </a:bodyPr>
          <a:lstStyle/>
          <a:p>
            <a:pPr>
              <a:lnSpc>
                <a:spcPct val="115000"/>
              </a:lnSpc>
              <a:spcAft>
                <a:spcPts val="1000"/>
              </a:spcAft>
            </a:pPr>
            <a:r>
              <a:rPr lang="en-IE" sz="1400" b="1" dirty="0">
                <a:solidFill>
                  <a:srgbClr val="BA1F46"/>
                </a:solidFill>
                <a:effectLst/>
                <a:latin typeface="+mj-lt"/>
                <a:ea typeface="Calibri" panose="020F0502020204030204" pitchFamily="34" charset="0"/>
                <a:cs typeface="Calibri" panose="020F0502020204030204" pitchFamily="34" charset="0"/>
              </a:rPr>
              <a:t>Figure 5.</a:t>
            </a:r>
            <a:r>
              <a:rPr lang="en-IE" sz="1400" b="1" dirty="0">
                <a:effectLst/>
                <a:latin typeface="+mj-lt"/>
                <a:ea typeface="Calibri" panose="020F0502020204030204" pitchFamily="34" charset="0"/>
                <a:cs typeface="Calibri" panose="020F0502020204030204" pitchFamily="34" charset="0"/>
              </a:rPr>
              <a:t> Percentage uptake of the MMR vaccine in</a:t>
            </a:r>
            <a:r>
              <a:rPr lang="en-IE" sz="1400" b="1" dirty="0">
                <a:latin typeface="+mj-lt"/>
                <a:ea typeface="Calibri" panose="020F0502020204030204" pitchFamily="34" charset="0"/>
                <a:cs typeface="Calibri" panose="020F0502020204030204" pitchFamily="34" charset="0"/>
              </a:rPr>
              <a:t> LHOs managed by HSE school teams </a:t>
            </a:r>
            <a:r>
              <a:rPr lang="en-IE" sz="1400" b="1" dirty="0">
                <a:effectLst/>
                <a:latin typeface="+mj-lt"/>
                <a:ea typeface="Calibri" panose="020F0502020204030204" pitchFamily="34" charset="0"/>
                <a:cs typeface="Calibri" panose="020F0502020204030204" pitchFamily="34" charset="0"/>
              </a:rPr>
              <a:t>in Ireland, between 2011/2012 and 2023/2024 </a:t>
            </a:r>
            <a:r>
              <a:rPr lang="en-IE" sz="1400" b="1" dirty="0">
                <a:effectLst/>
                <a:latin typeface="+mj-lt"/>
                <a:ea typeface="Calibri" panose="020F0502020204030204" pitchFamily="34" charset="0"/>
              </a:rPr>
              <a:t>with 95 % Uptake Threshold Target</a:t>
            </a:r>
            <a:endParaRPr lang="en-IE" sz="1400" dirty="0">
              <a:effectLst/>
              <a:latin typeface="+mj-lt"/>
              <a:ea typeface="Calibri" panose="020F0502020204030204" pitchFamily="34" charset="0"/>
              <a:cs typeface="Times New Roman" panose="02020603050405020304" pitchFamily="18" charset="0"/>
            </a:endParaRPr>
          </a:p>
        </p:txBody>
      </p:sp>
      <p:sp>
        <p:nvSpPr>
          <p:cNvPr id="16" name="Title 8">
            <a:extLst>
              <a:ext uri="{FF2B5EF4-FFF2-40B4-BE49-F238E27FC236}">
                <a16:creationId xmlns:a16="http://schemas.microsoft.com/office/drawing/2014/main" id="{BBA8D548-2176-DB41-F0B2-A7C95A5EE80B}"/>
              </a:ext>
            </a:extLst>
          </p:cNvPr>
          <p:cNvSpPr txBox="1">
            <a:spLocks/>
          </p:cNvSpPr>
          <p:nvPr/>
        </p:nvSpPr>
        <p:spPr>
          <a:xfrm>
            <a:off x="1614479" y="188382"/>
            <a:ext cx="2395544" cy="823772"/>
          </a:xfrm>
          <a:prstGeom prst="rect">
            <a:avLst/>
          </a:prstGeom>
        </p:spPr>
        <p:txBody>
          <a:bodyPr vert="horz" lIns="91440" tIns="45720" rIns="91440" bIns="45720" rtlCol="0" anchor="t">
            <a:normAutofit/>
          </a:bodyPr>
          <a:lstStyle>
            <a:lvl1pPr algn="l" defTabSz="914400" rtl="0" eaLnBrk="1" latinLnBrk="0" hangingPunct="1">
              <a:lnSpc>
                <a:spcPct val="85000"/>
              </a:lnSpc>
              <a:spcBef>
                <a:spcPct val="0"/>
              </a:spcBef>
              <a:buNone/>
              <a:defRPr sz="4400" kern="1200">
                <a:solidFill>
                  <a:schemeClr val="tx1"/>
                </a:solidFill>
                <a:latin typeface="+mj-lt"/>
                <a:ea typeface="+mj-ea"/>
                <a:cs typeface="+mj-cs"/>
              </a:defRPr>
            </a:lvl1pPr>
          </a:lstStyle>
          <a:p>
            <a:r>
              <a:rPr lang="en-GB" sz="2000" b="1" dirty="0">
                <a:solidFill>
                  <a:schemeClr val="bg1"/>
                </a:solidFill>
              </a:rPr>
              <a:t>Results</a:t>
            </a:r>
          </a:p>
          <a:p>
            <a:r>
              <a:rPr lang="en-GB" sz="1600" dirty="0">
                <a:solidFill>
                  <a:schemeClr val="bg1"/>
                </a:solidFill>
              </a:rPr>
              <a:t>Part 3 of 3</a:t>
            </a:r>
          </a:p>
        </p:txBody>
      </p:sp>
      <p:sp>
        <p:nvSpPr>
          <p:cNvPr id="10" name="TextBox 9">
            <a:extLst>
              <a:ext uri="{FF2B5EF4-FFF2-40B4-BE49-F238E27FC236}">
                <a16:creationId xmlns:a16="http://schemas.microsoft.com/office/drawing/2014/main" id="{A06D2F1C-F34B-2885-AF66-5C9C09AB342A}"/>
              </a:ext>
            </a:extLst>
          </p:cNvPr>
          <p:cNvSpPr txBox="1"/>
          <p:nvPr/>
        </p:nvSpPr>
        <p:spPr>
          <a:xfrm>
            <a:off x="33451" y="5321744"/>
            <a:ext cx="2795890" cy="315023"/>
          </a:xfrm>
          <a:prstGeom prst="rect">
            <a:avLst/>
          </a:prstGeom>
          <a:noFill/>
        </p:spPr>
        <p:txBody>
          <a:bodyPr wrap="square">
            <a:spAutoFit/>
          </a:bodyPr>
          <a:lstStyle/>
          <a:p>
            <a:pPr marL="84137">
              <a:lnSpc>
                <a:spcPct val="107000"/>
              </a:lnSpc>
              <a:spcAft>
                <a:spcPts val="800"/>
              </a:spcAft>
              <a:buClr>
                <a:srgbClr val="002060"/>
              </a:buClr>
            </a:pPr>
            <a:r>
              <a:rPr lang="en-IE" sz="1400" kern="100" dirty="0">
                <a:solidFill>
                  <a:schemeClr val="bg1"/>
                </a:solidFill>
                <a:latin typeface="Aptos" panose="020B0004020202020204" pitchFamily="34" charset="0"/>
                <a:cs typeface="Times New Roman" panose="02020603050405020304" pitchFamily="18" charset="0"/>
              </a:rPr>
              <a:t>* See Caveat on slide #2</a:t>
            </a:r>
          </a:p>
        </p:txBody>
      </p:sp>
      <p:graphicFrame>
        <p:nvGraphicFramePr>
          <p:cNvPr id="12" name="Chart 11">
            <a:extLst>
              <a:ext uri="{FF2B5EF4-FFF2-40B4-BE49-F238E27FC236}">
                <a16:creationId xmlns:a16="http://schemas.microsoft.com/office/drawing/2014/main" id="{F1539BE0-050A-44D8-B943-F6EA923083D9}"/>
              </a:ext>
            </a:extLst>
          </p:cNvPr>
          <p:cNvGraphicFramePr>
            <a:graphicFrameLocks/>
          </p:cNvGraphicFramePr>
          <p:nvPr>
            <p:extLst>
              <p:ext uri="{D42A27DB-BD31-4B8C-83A1-F6EECF244321}">
                <p14:modId xmlns:p14="http://schemas.microsoft.com/office/powerpoint/2010/main" val="1874620612"/>
              </p:ext>
            </p:extLst>
          </p:nvPr>
        </p:nvGraphicFramePr>
        <p:xfrm>
          <a:off x="4205051" y="600268"/>
          <a:ext cx="7442834" cy="29718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12">
            <a:extLst>
              <a:ext uri="{FF2B5EF4-FFF2-40B4-BE49-F238E27FC236}">
                <a16:creationId xmlns:a16="http://schemas.microsoft.com/office/drawing/2014/main" id="{D9E455C4-86EB-46B5-A096-2AC2F620CC21}"/>
              </a:ext>
            </a:extLst>
          </p:cNvPr>
          <p:cNvGraphicFramePr>
            <a:graphicFrameLocks/>
          </p:cNvGraphicFramePr>
          <p:nvPr>
            <p:extLst>
              <p:ext uri="{D42A27DB-BD31-4B8C-83A1-F6EECF244321}">
                <p14:modId xmlns:p14="http://schemas.microsoft.com/office/powerpoint/2010/main" val="3225964544"/>
              </p:ext>
            </p:extLst>
          </p:nvPr>
        </p:nvGraphicFramePr>
        <p:xfrm>
          <a:off x="4205051" y="3993355"/>
          <a:ext cx="7442834" cy="29718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58396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F50C43-C637-1320-D9ED-76CC41B053BB}"/>
              </a:ext>
            </a:extLst>
          </p:cNvPr>
          <p:cNvSpPr/>
          <p:nvPr/>
        </p:nvSpPr>
        <p:spPr>
          <a:xfrm>
            <a:off x="-955" y="0"/>
            <a:ext cx="4057869" cy="6858000"/>
          </a:xfrm>
          <a:prstGeom prst="rect">
            <a:avLst/>
          </a:prstGeom>
          <a:solidFill>
            <a:srgbClr val="00615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IE" sz="1600" b="1" baseline="0" dirty="0">
              <a:solidFill>
                <a:schemeClr val="tx1"/>
              </a:solidFill>
            </a:endParaRPr>
          </a:p>
        </p:txBody>
      </p:sp>
      <p:cxnSp>
        <p:nvCxnSpPr>
          <p:cNvPr id="8" name="Straight Connector 7">
            <a:extLst>
              <a:ext uri="{FF2B5EF4-FFF2-40B4-BE49-F238E27FC236}">
                <a16:creationId xmlns:a16="http://schemas.microsoft.com/office/drawing/2014/main" id="{DF5CD49F-FB93-7457-E645-799D740F2427}"/>
              </a:ext>
            </a:extLst>
          </p:cNvPr>
          <p:cNvCxnSpPr>
            <a:cxnSpLocks/>
          </p:cNvCxnSpPr>
          <p:nvPr/>
        </p:nvCxnSpPr>
        <p:spPr>
          <a:xfrm>
            <a:off x="1595422" y="229303"/>
            <a:ext cx="0" cy="484203"/>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B953F69-6B56-DDB7-E044-94BBEDCD2C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653" y="192582"/>
            <a:ext cx="506570" cy="515193"/>
          </a:xfrm>
          <a:prstGeom prst="rect">
            <a:avLst/>
          </a:prstGeom>
        </p:spPr>
      </p:pic>
      <p:pic>
        <p:nvPicPr>
          <p:cNvPr id="5" name="Picture 4">
            <a:extLst>
              <a:ext uri="{FF2B5EF4-FFF2-40B4-BE49-F238E27FC236}">
                <a16:creationId xmlns:a16="http://schemas.microsoft.com/office/drawing/2014/main" id="{8C6BC744-8BE6-CE38-B568-09611B5E54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074" y="223572"/>
            <a:ext cx="652781" cy="484203"/>
          </a:xfrm>
          <a:prstGeom prst="rect">
            <a:avLst/>
          </a:prstGeom>
        </p:spPr>
      </p:pic>
      <p:sp>
        <p:nvSpPr>
          <p:cNvPr id="20" name="TextBox 19">
            <a:extLst>
              <a:ext uri="{FF2B5EF4-FFF2-40B4-BE49-F238E27FC236}">
                <a16:creationId xmlns:a16="http://schemas.microsoft.com/office/drawing/2014/main" id="{B613BE22-1BD1-FE8A-B69C-3A51AE3A6ABF}"/>
              </a:ext>
            </a:extLst>
          </p:cNvPr>
          <p:cNvSpPr txBox="1"/>
          <p:nvPr/>
        </p:nvSpPr>
        <p:spPr>
          <a:xfrm>
            <a:off x="156915" y="900357"/>
            <a:ext cx="3899998" cy="739690"/>
          </a:xfrm>
          <a:prstGeom prst="rect">
            <a:avLst/>
          </a:prstGeom>
          <a:noFill/>
        </p:spPr>
        <p:txBody>
          <a:bodyPr wrap="square">
            <a:spAutoFit/>
          </a:bodyPr>
          <a:lstStyle/>
          <a:p>
            <a:pPr>
              <a:lnSpc>
                <a:spcPct val="107000"/>
              </a:lnSpc>
              <a:spcAft>
                <a:spcPts val="800"/>
              </a:spcAft>
            </a:pPr>
            <a:r>
              <a:rPr lang="en-GB" sz="2000" b="1" kern="100" dirty="0">
                <a:solidFill>
                  <a:schemeClr val="bg1"/>
                </a:solidFill>
                <a:latin typeface="Aptos" panose="020B0004020202020204" pitchFamily="34" charset="0"/>
                <a:cs typeface="Times New Roman" panose="02020603050405020304" pitchFamily="18" charset="0"/>
              </a:rPr>
              <a:t>What can we interpret from the data in this report in this report?</a:t>
            </a:r>
            <a:endParaRPr lang="en-IE" sz="2000" b="1" kern="100" dirty="0">
              <a:solidFill>
                <a:schemeClr val="bg1"/>
              </a:solidFill>
              <a:latin typeface="Aptos" panose="020B000402020202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097A2F81-5622-2AAB-EDD5-4DDD60438F3F}"/>
              </a:ext>
            </a:extLst>
          </p:cNvPr>
          <p:cNvSpPr txBox="1"/>
          <p:nvPr/>
        </p:nvSpPr>
        <p:spPr>
          <a:xfrm>
            <a:off x="4156281" y="723985"/>
            <a:ext cx="3940866" cy="3817392"/>
          </a:xfrm>
          <a:prstGeom prst="rect">
            <a:avLst/>
          </a:prstGeom>
          <a:noFill/>
        </p:spPr>
        <p:txBody>
          <a:bodyPr wrap="square">
            <a:spAutoFit/>
          </a:bodyPr>
          <a:lstStyle/>
          <a:p>
            <a:pPr marL="342900" indent="-258763">
              <a:lnSpc>
                <a:spcPct val="107000"/>
              </a:lnSpc>
              <a:spcAft>
                <a:spcPts val="800"/>
              </a:spcAft>
              <a:buClr>
                <a:srgbClr val="002060"/>
              </a:buClr>
              <a:buFont typeface="Symbol" panose="05050102010706020507" pitchFamily="18" charset="2"/>
              <a:buChar char="+"/>
            </a:pPr>
            <a:r>
              <a:rPr lang="en-IE" sz="1300" kern="100" dirty="0">
                <a:latin typeface="Aptos" panose="020B0004020202020204" pitchFamily="34" charset="0"/>
                <a:cs typeface="Times New Roman" panose="02020603050405020304" pitchFamily="18" charset="0"/>
              </a:rPr>
              <a:t>Nationally uptake for both vaccines, 4 in 1 and MMR, increased slightly between 2022/2023 and 2023/2024 </a:t>
            </a:r>
          </a:p>
          <a:p>
            <a:pPr marL="800100" lvl="1" indent="-258763">
              <a:lnSpc>
                <a:spcPct val="107000"/>
              </a:lnSpc>
              <a:spcAft>
                <a:spcPts val="800"/>
              </a:spcAft>
              <a:buClr>
                <a:srgbClr val="002060"/>
              </a:buClr>
              <a:buFont typeface="Symbol" panose="05050102010706020507" pitchFamily="18" charset="2"/>
              <a:buChar char="+"/>
            </a:pPr>
            <a:r>
              <a:rPr lang="en-IE" sz="1300" kern="100" dirty="0">
                <a:latin typeface="Aptos" panose="020B0004020202020204" pitchFamily="34" charset="0"/>
                <a:cs typeface="Times New Roman" panose="02020603050405020304" pitchFamily="18" charset="0"/>
              </a:rPr>
              <a:t>In LHO areas where the vaccine was administered by HSE teams in schools, uptake for both vaccines, 4 in 1 and MMR, increased marginally, but this was after rounding down the uptake figures for two HSE administrative LHOs in CHO 6/Area C/</a:t>
            </a:r>
            <a:r>
              <a:rPr lang="en-GB" sz="1300" dirty="0"/>
              <a:t>HSE Dublin and South East</a:t>
            </a:r>
            <a:r>
              <a:rPr lang="en-IE" sz="1300" kern="100" dirty="0">
                <a:cs typeface="Times New Roman" panose="02020603050405020304" pitchFamily="18" charset="0"/>
              </a:rPr>
              <a:t> </a:t>
            </a:r>
            <a:r>
              <a:rPr lang="en-IE" sz="1300" kern="100" dirty="0">
                <a:latin typeface="Aptos" panose="020B0004020202020204" pitchFamily="34" charset="0"/>
                <a:cs typeface="Times New Roman" panose="02020603050405020304" pitchFamily="18" charset="0"/>
              </a:rPr>
              <a:t>to 100% from &gt;100%*.</a:t>
            </a:r>
          </a:p>
          <a:p>
            <a:pPr marL="800100" lvl="1" indent="-258763">
              <a:lnSpc>
                <a:spcPct val="107000"/>
              </a:lnSpc>
              <a:spcAft>
                <a:spcPts val="800"/>
              </a:spcAft>
              <a:buClr>
                <a:srgbClr val="002060"/>
              </a:buClr>
              <a:buFont typeface="Symbol" panose="05050102010706020507" pitchFamily="18" charset="2"/>
              <a:buChar char="+"/>
            </a:pPr>
            <a:r>
              <a:rPr lang="en-GB" sz="1300" kern="100" dirty="0">
                <a:latin typeface="Aptos" panose="020B0004020202020204" pitchFamily="34" charset="0"/>
                <a:cs typeface="Times New Roman" panose="02020603050405020304" pitchFamily="18" charset="0"/>
              </a:rPr>
              <a:t>The improvement  in the figures in GP-vaccine administered LHOs in 2023/2024  is due to an increase in uptake in Donegal. </a:t>
            </a:r>
          </a:p>
          <a:p>
            <a:pPr marL="342900" indent="-258763">
              <a:lnSpc>
                <a:spcPct val="107000"/>
              </a:lnSpc>
              <a:spcAft>
                <a:spcPts val="800"/>
              </a:spcAft>
              <a:buClr>
                <a:srgbClr val="002060"/>
              </a:buClr>
              <a:buFont typeface="Symbol" panose="05050102010706020507" pitchFamily="18" charset="2"/>
              <a:buChar char="+"/>
            </a:pPr>
            <a:endParaRPr lang="en-IE" sz="1300" kern="100" dirty="0">
              <a:latin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DCD3F0EB-0F21-704B-EED4-C16626FE0A7E}"/>
              </a:ext>
            </a:extLst>
          </p:cNvPr>
          <p:cNvSpPr txBox="1"/>
          <p:nvPr/>
        </p:nvSpPr>
        <p:spPr>
          <a:xfrm>
            <a:off x="156913" y="1608132"/>
            <a:ext cx="3713006" cy="4137992"/>
          </a:xfrm>
          <a:prstGeom prst="rect">
            <a:avLst/>
          </a:prstGeom>
          <a:noFill/>
        </p:spPr>
        <p:txBody>
          <a:bodyPr wrap="square">
            <a:spAutoFit/>
          </a:bodyPr>
          <a:lstStyle>
            <a:defPPr>
              <a:defRPr lang="en-US"/>
            </a:defPPr>
            <a:lvl1pPr>
              <a:lnSpc>
                <a:spcPct val="107000"/>
              </a:lnSpc>
              <a:spcAft>
                <a:spcPts val="800"/>
              </a:spcAft>
              <a:defRPr sz="1200" kern="100">
                <a:latin typeface="Aptos" panose="020B0004020202020204" pitchFamily="34" charset="0"/>
                <a:cs typeface="Times New Roman" panose="02020603050405020304" pitchFamily="18" charset="0"/>
              </a:defRPr>
            </a:lvl1pPr>
          </a:lstStyle>
          <a:p>
            <a:r>
              <a:rPr lang="en-IE" sz="1600" dirty="0">
                <a:solidFill>
                  <a:schemeClr val="bg1"/>
                </a:solidFill>
              </a:rPr>
              <a:t>Uptake less than 95% for these vaccines indicates vulnerability amongst children who have not availed of the vaccines aimed at preventing serious diseases (diphtheria, tetanus, pertussis, polio, measles, mumps, and rubella).</a:t>
            </a:r>
          </a:p>
          <a:p>
            <a:r>
              <a:rPr lang="en-IE" sz="1600" dirty="0">
                <a:solidFill>
                  <a:schemeClr val="bg1"/>
                </a:solidFill>
              </a:rPr>
              <a:t>In 2023/2024, uptake remained sub-optimal among junior infants (&lt;95%), nationally, all six Community Health Organisations (CHOs) and in all </a:t>
            </a:r>
            <a:r>
              <a:rPr lang="en-GB" sz="1600" dirty="0">
                <a:solidFill>
                  <a:schemeClr val="bg1"/>
                </a:solidFill>
              </a:rPr>
              <a:t>but three Local Health Offices (LHOs) (Limerick (4 in 1 only), Tipperary North/East Limerick (MMR only), North Cork, Dublin South* and Dublin South East*).</a:t>
            </a:r>
            <a:endParaRPr lang="en-IE" sz="1600" dirty="0">
              <a:solidFill>
                <a:schemeClr val="bg1"/>
              </a:solidFill>
            </a:endParaRPr>
          </a:p>
        </p:txBody>
      </p:sp>
      <p:sp>
        <p:nvSpPr>
          <p:cNvPr id="13" name="TextBox 12">
            <a:extLst>
              <a:ext uri="{FF2B5EF4-FFF2-40B4-BE49-F238E27FC236}">
                <a16:creationId xmlns:a16="http://schemas.microsoft.com/office/drawing/2014/main" id="{9E53E371-54CA-93B6-9C76-665C29A287C6}"/>
              </a:ext>
            </a:extLst>
          </p:cNvPr>
          <p:cNvSpPr txBox="1"/>
          <p:nvPr/>
        </p:nvSpPr>
        <p:spPr>
          <a:xfrm>
            <a:off x="4148712" y="191789"/>
            <a:ext cx="2398463" cy="579518"/>
          </a:xfrm>
          <a:prstGeom prst="rect">
            <a:avLst/>
          </a:prstGeom>
          <a:noFill/>
        </p:spPr>
        <p:txBody>
          <a:bodyPr wrap="square">
            <a:spAutoFit/>
          </a:bodyPr>
          <a:lstStyle/>
          <a:p>
            <a:pPr>
              <a:lnSpc>
                <a:spcPct val="107000"/>
              </a:lnSpc>
            </a:pPr>
            <a:r>
              <a:rPr lang="en-IE" sz="1800" b="1" kern="100" dirty="0">
                <a:solidFill>
                  <a:srgbClr val="0C2950"/>
                </a:solidFill>
                <a:latin typeface="Aptos" panose="020B0004020202020204" pitchFamily="34" charset="0"/>
                <a:cs typeface="Times New Roman" panose="02020603050405020304" pitchFamily="18" charset="0"/>
              </a:rPr>
              <a:t>4 in 1 vaccine</a:t>
            </a:r>
          </a:p>
          <a:p>
            <a:pPr>
              <a:lnSpc>
                <a:spcPct val="107000"/>
              </a:lnSpc>
            </a:pPr>
            <a:r>
              <a:rPr lang="en-IE" sz="1200" kern="100" dirty="0">
                <a:solidFill>
                  <a:srgbClr val="0C2950"/>
                </a:solidFill>
                <a:latin typeface="Aptos" panose="020B0004020202020204" pitchFamily="34" charset="0"/>
                <a:cs typeface="Times New Roman" panose="02020603050405020304" pitchFamily="18" charset="0"/>
              </a:rPr>
              <a:t>(DTaP-IPV)</a:t>
            </a:r>
          </a:p>
        </p:txBody>
      </p:sp>
      <p:sp>
        <p:nvSpPr>
          <p:cNvPr id="16" name="TextBox 15">
            <a:extLst>
              <a:ext uri="{FF2B5EF4-FFF2-40B4-BE49-F238E27FC236}">
                <a16:creationId xmlns:a16="http://schemas.microsoft.com/office/drawing/2014/main" id="{AC10647E-663F-3D28-EB3B-83C28ABEF1C3}"/>
              </a:ext>
            </a:extLst>
          </p:cNvPr>
          <p:cNvSpPr txBox="1"/>
          <p:nvPr/>
        </p:nvSpPr>
        <p:spPr>
          <a:xfrm>
            <a:off x="8317615" y="223572"/>
            <a:ext cx="2398463" cy="579518"/>
          </a:xfrm>
          <a:prstGeom prst="rect">
            <a:avLst/>
          </a:prstGeom>
          <a:noFill/>
        </p:spPr>
        <p:txBody>
          <a:bodyPr wrap="square">
            <a:spAutoFit/>
          </a:bodyPr>
          <a:lstStyle/>
          <a:p>
            <a:pPr>
              <a:lnSpc>
                <a:spcPct val="107000"/>
              </a:lnSpc>
            </a:pPr>
            <a:r>
              <a:rPr lang="en-IE" sz="1800" b="1" kern="100" dirty="0">
                <a:solidFill>
                  <a:srgbClr val="0C2950"/>
                </a:solidFill>
                <a:latin typeface="Aptos" panose="020B0004020202020204" pitchFamily="34" charset="0"/>
                <a:cs typeface="Times New Roman" panose="02020603050405020304" pitchFamily="18" charset="0"/>
              </a:rPr>
              <a:t>MMR vaccine</a:t>
            </a:r>
          </a:p>
          <a:p>
            <a:pPr>
              <a:lnSpc>
                <a:spcPct val="107000"/>
              </a:lnSpc>
            </a:pPr>
            <a:endParaRPr lang="en-IE" sz="1200" kern="100" dirty="0">
              <a:solidFill>
                <a:srgbClr val="0C2950"/>
              </a:solidFill>
              <a:latin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4D25B96-F407-01CA-C8F9-4CF59309EE0F}"/>
              </a:ext>
            </a:extLst>
          </p:cNvPr>
          <p:cNvSpPr txBox="1"/>
          <p:nvPr/>
        </p:nvSpPr>
        <p:spPr>
          <a:xfrm>
            <a:off x="8104716" y="685700"/>
            <a:ext cx="3940866" cy="4673523"/>
          </a:xfrm>
          <a:prstGeom prst="rect">
            <a:avLst/>
          </a:prstGeom>
          <a:noFill/>
        </p:spPr>
        <p:txBody>
          <a:bodyPr wrap="square">
            <a:spAutoFit/>
          </a:bodyPr>
          <a:lstStyle/>
          <a:p>
            <a:pPr marL="342900" indent="-258763">
              <a:lnSpc>
                <a:spcPct val="107000"/>
              </a:lnSpc>
              <a:spcAft>
                <a:spcPts val="800"/>
              </a:spcAft>
              <a:buClr>
                <a:srgbClr val="002060"/>
              </a:buClr>
              <a:buFont typeface="Symbol" panose="05050102010706020507" pitchFamily="18" charset="2"/>
              <a:buChar char="+"/>
            </a:pPr>
            <a:r>
              <a:rPr lang="en-IE" sz="1300" kern="100" dirty="0">
                <a:latin typeface="Aptos" panose="020B0004020202020204" pitchFamily="34" charset="0"/>
                <a:cs typeface="Times New Roman" panose="02020603050405020304" pitchFamily="18" charset="0"/>
              </a:rPr>
              <a:t>Recent annual data would suggest that overall uptake remains relatively unchanged in both LHO areas where the vaccine was administered by HSE teams in schools  and also in LHOs in the North West where the vaccine was  administered by GPs.</a:t>
            </a:r>
          </a:p>
          <a:p>
            <a:pPr marL="800100" lvl="1" indent="-258763">
              <a:lnSpc>
                <a:spcPct val="107000"/>
              </a:lnSpc>
              <a:spcAft>
                <a:spcPts val="800"/>
              </a:spcAft>
              <a:buClr>
                <a:srgbClr val="002060"/>
              </a:buClr>
              <a:buFont typeface="Symbol" panose="05050102010706020507" pitchFamily="18" charset="2"/>
              <a:buChar char="+"/>
            </a:pPr>
            <a:r>
              <a:rPr lang="en-IE" sz="1300" kern="100" dirty="0">
                <a:latin typeface="Aptos" panose="020B0004020202020204" pitchFamily="34" charset="0"/>
                <a:cs typeface="Times New Roman" panose="02020603050405020304" pitchFamily="18" charset="0"/>
              </a:rPr>
              <a:t>Overall uptake levels nationally however, remains well below the 95% target level for herd immunity recommended by the WHO.</a:t>
            </a:r>
            <a:r>
              <a:rPr lang="en-GB" sz="1300" kern="100" dirty="0">
                <a:latin typeface="Aptos" panose="020B0004020202020204" pitchFamily="34" charset="0"/>
                <a:cs typeface="Times New Roman" panose="02020603050405020304" pitchFamily="18" charset="0"/>
              </a:rPr>
              <a:t> </a:t>
            </a:r>
          </a:p>
          <a:p>
            <a:pPr marL="800100" lvl="1" indent="-258763">
              <a:lnSpc>
                <a:spcPct val="107000"/>
              </a:lnSpc>
              <a:spcAft>
                <a:spcPts val="800"/>
              </a:spcAft>
              <a:buClr>
                <a:srgbClr val="002060"/>
              </a:buClr>
              <a:buFont typeface="Symbol" panose="05050102010706020507" pitchFamily="18" charset="2"/>
              <a:buChar char="+"/>
            </a:pPr>
            <a:r>
              <a:rPr lang="en-IE" sz="1300" kern="100" dirty="0">
                <a:latin typeface="Aptos" panose="020B0004020202020204" pitchFamily="34" charset="0"/>
                <a:cs typeface="Times New Roman" panose="02020603050405020304" pitchFamily="18" charset="0"/>
              </a:rPr>
              <a:t>Uptake less than 95% for these vaccines indicates vulnerability amongst the children who have not availed of the vaccines aimed at preventing serious diseases (diphtheria, tetanus, pertussis, polio, measles, mumps, and rubella).</a:t>
            </a:r>
          </a:p>
          <a:p>
            <a:pPr marL="800100" lvl="1" indent="-258763">
              <a:lnSpc>
                <a:spcPct val="107000"/>
              </a:lnSpc>
              <a:spcAft>
                <a:spcPts val="800"/>
              </a:spcAft>
              <a:buClr>
                <a:srgbClr val="002060"/>
              </a:buClr>
              <a:buFont typeface="Symbol" panose="05050102010706020507" pitchFamily="18" charset="2"/>
              <a:buChar char="+"/>
            </a:pPr>
            <a:r>
              <a:rPr lang="en-GB" sz="1300" kern="100" dirty="0">
                <a:latin typeface="Aptos" panose="020B0004020202020204" pitchFamily="34" charset="0"/>
                <a:cs typeface="Times New Roman" panose="02020603050405020304" pitchFamily="18" charset="0"/>
              </a:rPr>
              <a:t>95% coverage is needed to prevent outbreaks, avert unnecessary disease and deaths, and achieve WHO measles elimination goals**.</a:t>
            </a:r>
            <a:r>
              <a:rPr lang="en-IE" sz="1300" kern="100" dirty="0">
                <a:latin typeface="Aptos" panose="020B0004020202020204" pitchFamily="34" charset="0"/>
                <a:cs typeface="Times New Roman" panose="02020603050405020304" pitchFamily="18" charset="0"/>
              </a:rPr>
              <a:t> </a:t>
            </a:r>
          </a:p>
        </p:txBody>
      </p:sp>
      <p:sp>
        <p:nvSpPr>
          <p:cNvPr id="4" name="TextBox 3">
            <a:extLst>
              <a:ext uri="{FF2B5EF4-FFF2-40B4-BE49-F238E27FC236}">
                <a16:creationId xmlns:a16="http://schemas.microsoft.com/office/drawing/2014/main" id="{03760193-B850-8B81-AD55-D5BA0A3479D5}"/>
              </a:ext>
            </a:extLst>
          </p:cNvPr>
          <p:cNvSpPr txBox="1"/>
          <p:nvPr/>
        </p:nvSpPr>
        <p:spPr>
          <a:xfrm>
            <a:off x="4191754" y="6219331"/>
            <a:ext cx="3808491" cy="580672"/>
          </a:xfrm>
          <a:prstGeom prst="rect">
            <a:avLst/>
          </a:prstGeom>
          <a:noFill/>
        </p:spPr>
        <p:txBody>
          <a:bodyPr wrap="square">
            <a:spAutoFit/>
          </a:bodyPr>
          <a:lstStyle/>
          <a:p>
            <a:pPr marL="84137">
              <a:lnSpc>
                <a:spcPct val="107000"/>
              </a:lnSpc>
              <a:spcAft>
                <a:spcPts val="800"/>
              </a:spcAft>
              <a:buClr>
                <a:srgbClr val="002060"/>
              </a:buClr>
            </a:pPr>
            <a:r>
              <a:rPr lang="en-IE" sz="1000" kern="100" dirty="0">
                <a:solidFill>
                  <a:srgbClr val="002060"/>
                </a:solidFill>
                <a:latin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   https://www.who.int/news/item/15-07-2024-global-childhood-immunization-levels-stalled-in-2023-leaving-many-without-life-saving-protection</a:t>
            </a:r>
            <a:endParaRPr lang="en-IE" sz="1000" kern="100" dirty="0">
              <a:solidFill>
                <a:srgbClr val="002060"/>
              </a:solidFill>
              <a:latin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14E66728-2298-E165-CF2E-A6403BF35F71}"/>
              </a:ext>
            </a:extLst>
          </p:cNvPr>
          <p:cNvSpPr txBox="1"/>
          <p:nvPr/>
        </p:nvSpPr>
        <p:spPr>
          <a:xfrm>
            <a:off x="76910" y="5904308"/>
            <a:ext cx="2795890" cy="315023"/>
          </a:xfrm>
          <a:prstGeom prst="rect">
            <a:avLst/>
          </a:prstGeom>
          <a:noFill/>
        </p:spPr>
        <p:txBody>
          <a:bodyPr wrap="square">
            <a:spAutoFit/>
          </a:bodyPr>
          <a:lstStyle/>
          <a:p>
            <a:pPr marL="84137">
              <a:lnSpc>
                <a:spcPct val="107000"/>
              </a:lnSpc>
              <a:spcAft>
                <a:spcPts val="800"/>
              </a:spcAft>
              <a:buClr>
                <a:srgbClr val="002060"/>
              </a:buClr>
            </a:pPr>
            <a:r>
              <a:rPr lang="en-IE" sz="1400" kern="100" dirty="0">
                <a:solidFill>
                  <a:schemeClr val="bg1"/>
                </a:solidFill>
                <a:latin typeface="Aptos" panose="020B0004020202020204" pitchFamily="34" charset="0"/>
                <a:cs typeface="Times New Roman" panose="02020603050405020304" pitchFamily="18" charset="0"/>
              </a:rPr>
              <a:t>* See Caveat on slide #2</a:t>
            </a:r>
          </a:p>
        </p:txBody>
      </p:sp>
    </p:spTree>
    <p:extLst>
      <p:ext uri="{BB962C8B-B14F-4D97-AF65-F5344CB8AC3E}">
        <p14:creationId xmlns:p14="http://schemas.microsoft.com/office/powerpoint/2010/main" val="58292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F50C43-C637-1320-D9ED-76CC41B053BB}"/>
              </a:ext>
            </a:extLst>
          </p:cNvPr>
          <p:cNvSpPr/>
          <p:nvPr/>
        </p:nvSpPr>
        <p:spPr>
          <a:xfrm>
            <a:off x="-1427" y="0"/>
            <a:ext cx="4181844" cy="6858000"/>
          </a:xfrm>
          <a:prstGeom prst="rect">
            <a:avLst/>
          </a:prstGeom>
          <a:solidFill>
            <a:srgbClr val="9BAAB3"/>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IE" sz="1600" b="1" baseline="0" dirty="0">
              <a:solidFill>
                <a:schemeClr val="tx1"/>
              </a:solidFill>
            </a:endParaRPr>
          </a:p>
        </p:txBody>
      </p:sp>
      <p:cxnSp>
        <p:nvCxnSpPr>
          <p:cNvPr id="14" name="Straight Connector 13">
            <a:extLst>
              <a:ext uri="{FF2B5EF4-FFF2-40B4-BE49-F238E27FC236}">
                <a16:creationId xmlns:a16="http://schemas.microsoft.com/office/drawing/2014/main" id="{5315F718-02AC-A809-76D5-DA8376498A74}"/>
              </a:ext>
            </a:extLst>
          </p:cNvPr>
          <p:cNvCxnSpPr>
            <a:cxnSpLocks/>
          </p:cNvCxnSpPr>
          <p:nvPr/>
        </p:nvCxnSpPr>
        <p:spPr>
          <a:xfrm>
            <a:off x="1481122" y="229303"/>
            <a:ext cx="0" cy="484203"/>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35F61A83-179E-459D-88BE-B0F0544402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353" y="192582"/>
            <a:ext cx="506570" cy="515193"/>
          </a:xfrm>
          <a:prstGeom prst="rect">
            <a:avLst/>
          </a:prstGeom>
        </p:spPr>
      </p:pic>
      <p:pic>
        <p:nvPicPr>
          <p:cNvPr id="20" name="Picture 19">
            <a:extLst>
              <a:ext uri="{FF2B5EF4-FFF2-40B4-BE49-F238E27FC236}">
                <a16:creationId xmlns:a16="http://schemas.microsoft.com/office/drawing/2014/main" id="{7420EB3D-6B44-C6AB-1A7A-5F78CDB117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774" y="223572"/>
            <a:ext cx="652781" cy="484203"/>
          </a:xfrm>
          <a:prstGeom prst="rect">
            <a:avLst/>
          </a:prstGeom>
        </p:spPr>
      </p:pic>
      <p:cxnSp>
        <p:nvCxnSpPr>
          <p:cNvPr id="26" name="Straight Connector 25">
            <a:extLst>
              <a:ext uri="{FF2B5EF4-FFF2-40B4-BE49-F238E27FC236}">
                <a16:creationId xmlns:a16="http://schemas.microsoft.com/office/drawing/2014/main" id="{F88F9885-648B-8960-9C06-EA47D604A15F}"/>
              </a:ext>
            </a:extLst>
          </p:cNvPr>
          <p:cNvCxnSpPr>
            <a:cxnSpLocks/>
          </p:cNvCxnSpPr>
          <p:nvPr/>
        </p:nvCxnSpPr>
        <p:spPr>
          <a:xfrm>
            <a:off x="8461016" y="1454407"/>
            <a:ext cx="3183642" cy="0"/>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B6643923-0413-BA04-14AB-3F6D49C951BF}"/>
              </a:ext>
            </a:extLst>
          </p:cNvPr>
          <p:cNvSpPr/>
          <p:nvPr/>
        </p:nvSpPr>
        <p:spPr>
          <a:xfrm>
            <a:off x="7848601" y="2622789"/>
            <a:ext cx="1307898" cy="20612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a:extLst>
              <a:ext uri="{FF2B5EF4-FFF2-40B4-BE49-F238E27FC236}">
                <a16:creationId xmlns:a16="http://schemas.microsoft.com/office/drawing/2014/main" id="{F7565FEB-5171-150D-563E-05C227C0BB01}"/>
              </a:ext>
            </a:extLst>
          </p:cNvPr>
          <p:cNvSpPr txBox="1"/>
          <p:nvPr/>
        </p:nvSpPr>
        <p:spPr>
          <a:xfrm>
            <a:off x="78649" y="3890631"/>
            <a:ext cx="3888892" cy="2336024"/>
          </a:xfrm>
          <a:prstGeom prst="rect">
            <a:avLst/>
          </a:prstGeom>
          <a:noFill/>
        </p:spPr>
        <p:txBody>
          <a:bodyPr wrap="square">
            <a:spAutoFit/>
          </a:bodyPr>
          <a:lstStyle/>
          <a:p>
            <a:r>
              <a:rPr lang="en-GB" sz="1200" dirty="0">
                <a:solidFill>
                  <a:srgbClr val="002060"/>
                </a:solidFill>
                <a:latin typeface="Aptos" panose="020B0004020202020204" pitchFamily="34" charset="0"/>
              </a:rPr>
              <a:t>Process overview:</a:t>
            </a:r>
          </a:p>
          <a:p>
            <a:endParaRPr lang="en-GB" sz="1200" dirty="0">
              <a:solidFill>
                <a:srgbClr val="006152"/>
              </a:solidFill>
              <a:latin typeface="Aptos" panose="020B0004020202020204" pitchFamily="34" charset="0"/>
            </a:endParaRPr>
          </a:p>
          <a:p>
            <a:pPr marL="342900" indent="-258763">
              <a:lnSpc>
                <a:spcPct val="107000"/>
              </a:lnSpc>
              <a:spcAft>
                <a:spcPts val="800"/>
              </a:spcAft>
              <a:buClr>
                <a:srgbClr val="002060"/>
              </a:buClr>
              <a:buFont typeface="Symbol" panose="05050102010706020507" pitchFamily="18" charset="2"/>
              <a:buChar char="+"/>
            </a:pPr>
            <a:r>
              <a:rPr lang="en-IE" sz="1200" kern="100" dirty="0">
                <a:solidFill>
                  <a:schemeClr val="bg1"/>
                </a:solidFill>
                <a:latin typeface="Aptos" panose="020B0004020202020204" pitchFamily="34" charset="0"/>
                <a:cs typeface="Times New Roman" panose="02020603050405020304" pitchFamily="18" charset="0"/>
              </a:rPr>
              <a:t>Uptake was monitored across all LHOs during the 2023/2024 academic year. Data from all HSE-vaccine administered LHOs are based on what was recorded on SIS by 9th October 2025.</a:t>
            </a:r>
            <a:endParaRPr lang="en-GB" sz="1200" kern="100" dirty="0">
              <a:solidFill>
                <a:schemeClr val="bg1"/>
              </a:solidFill>
              <a:latin typeface="Aptos" panose="020B0004020202020204" pitchFamily="34" charset="0"/>
              <a:cs typeface="Times New Roman" panose="02020603050405020304" pitchFamily="18" charset="0"/>
            </a:endParaRPr>
          </a:p>
          <a:p>
            <a:pPr marL="342900" indent="-258763">
              <a:lnSpc>
                <a:spcPct val="107000"/>
              </a:lnSpc>
              <a:spcAft>
                <a:spcPts val="800"/>
              </a:spcAft>
              <a:buClr>
                <a:srgbClr val="002060"/>
              </a:buClr>
              <a:buFont typeface="Symbol" panose="05050102010706020507" pitchFamily="18" charset="2"/>
              <a:buChar char="+"/>
            </a:pPr>
            <a:r>
              <a:rPr lang="en-IE" sz="1200" kern="100" dirty="0">
                <a:solidFill>
                  <a:schemeClr val="bg1"/>
                </a:solidFill>
                <a:latin typeface="Aptos" panose="020B0004020202020204" pitchFamily="34" charset="0"/>
                <a:cs typeface="Times New Roman" panose="02020603050405020304" pitchFamily="18" charset="0"/>
              </a:rPr>
              <a:t>All uptake data, provided by immunisation coordinators and other administrative staff were entered onto a MS-Excel database and compared to those reported for the previous 2022/2023 season.</a:t>
            </a:r>
          </a:p>
        </p:txBody>
      </p:sp>
      <p:sp>
        <p:nvSpPr>
          <p:cNvPr id="5" name="Title 8">
            <a:extLst>
              <a:ext uri="{FF2B5EF4-FFF2-40B4-BE49-F238E27FC236}">
                <a16:creationId xmlns:a16="http://schemas.microsoft.com/office/drawing/2014/main" id="{6989FAF4-C2FC-ECCF-ECC6-3BB433DB3EA2}"/>
              </a:ext>
            </a:extLst>
          </p:cNvPr>
          <p:cNvSpPr txBox="1">
            <a:spLocks/>
          </p:cNvSpPr>
          <p:nvPr/>
        </p:nvSpPr>
        <p:spPr>
          <a:xfrm>
            <a:off x="78649" y="900357"/>
            <a:ext cx="4089154" cy="823772"/>
          </a:xfrm>
          <a:prstGeom prst="rect">
            <a:avLst/>
          </a:prstGeom>
        </p:spPr>
        <p:txBody>
          <a:bodyPr vert="horz" lIns="91440" tIns="45720" rIns="91440" bIns="45720" rtlCol="0" anchor="t">
            <a:normAutofit fontScale="92500" lnSpcReduction="20000"/>
          </a:bodyPr>
          <a:lstStyle>
            <a:lvl1pPr algn="l" defTabSz="914400" rtl="0" eaLnBrk="1" latinLnBrk="0" hangingPunct="1">
              <a:lnSpc>
                <a:spcPct val="85000"/>
              </a:lnSpc>
              <a:spcBef>
                <a:spcPct val="0"/>
              </a:spcBef>
              <a:buNone/>
              <a:defRPr sz="4400" kern="1200">
                <a:solidFill>
                  <a:schemeClr val="tx1"/>
                </a:solidFill>
                <a:latin typeface="+mj-lt"/>
                <a:ea typeface="+mj-ea"/>
                <a:cs typeface="+mj-cs"/>
              </a:defRPr>
            </a:lvl1pPr>
          </a:lstStyle>
          <a:p>
            <a:pPr>
              <a:lnSpc>
                <a:spcPct val="150000"/>
              </a:lnSpc>
              <a:spcBef>
                <a:spcPts val="600"/>
              </a:spcBef>
            </a:pPr>
            <a:r>
              <a:rPr lang="en-GB" sz="2000" b="1" dirty="0">
                <a:solidFill>
                  <a:schemeClr val="bg1"/>
                </a:solidFill>
              </a:rPr>
              <a:t>What do I need to know about how the data for this report was collected?</a:t>
            </a:r>
          </a:p>
        </p:txBody>
      </p:sp>
      <p:sp>
        <p:nvSpPr>
          <p:cNvPr id="6" name="TextBox 5">
            <a:extLst>
              <a:ext uri="{FF2B5EF4-FFF2-40B4-BE49-F238E27FC236}">
                <a16:creationId xmlns:a16="http://schemas.microsoft.com/office/drawing/2014/main" id="{D3B41F1B-4BEA-DBAC-61F4-7B29F5B75771}"/>
              </a:ext>
            </a:extLst>
          </p:cNvPr>
          <p:cNvSpPr txBox="1"/>
          <p:nvPr/>
        </p:nvSpPr>
        <p:spPr>
          <a:xfrm>
            <a:off x="78649" y="1839229"/>
            <a:ext cx="3726286" cy="1773242"/>
          </a:xfrm>
          <a:prstGeom prst="rect">
            <a:avLst/>
          </a:prstGeom>
          <a:noFill/>
        </p:spPr>
        <p:txBody>
          <a:bodyPr wrap="square">
            <a:spAutoFit/>
          </a:bodyPr>
          <a:lstStyle/>
          <a:p>
            <a:pPr>
              <a:lnSpc>
                <a:spcPct val="115000"/>
              </a:lnSpc>
              <a:spcAft>
                <a:spcPts val="1000"/>
              </a:spcAft>
            </a:pPr>
            <a:r>
              <a:rPr lang="en-IE" sz="1200" b="0" kern="0" dirty="0">
                <a:solidFill>
                  <a:schemeClr val="bg1"/>
                </a:solidFill>
                <a:effectLst/>
                <a:latin typeface="Arial" panose="020B0604020202020204" pitchFamily="34" charset="0"/>
              </a:rPr>
              <a:t>In 2023/202</a:t>
            </a:r>
            <a:r>
              <a:rPr lang="en-IE" sz="1200" kern="0" dirty="0">
                <a:solidFill>
                  <a:schemeClr val="bg1"/>
                </a:solidFill>
                <a:latin typeface="Arial" panose="020B0604020202020204" pitchFamily="34" charset="0"/>
              </a:rPr>
              <a:t>4</a:t>
            </a:r>
            <a:r>
              <a:rPr lang="en-IE" sz="1200" b="0" kern="0" dirty="0">
                <a:solidFill>
                  <a:schemeClr val="bg1"/>
                </a:solidFill>
                <a:effectLst/>
                <a:latin typeface="Arial" panose="020B0604020202020204" pitchFamily="34" charset="0"/>
              </a:rPr>
              <a:t>, vaccines were delivered in 30 LHOs by HSE school teams only and in two LHOs based in the North West by GPs only. In regions where </a:t>
            </a:r>
            <a:r>
              <a:rPr lang="en-IE" sz="1200" kern="0" dirty="0">
                <a:solidFill>
                  <a:schemeClr val="bg1"/>
                </a:solidFill>
                <a:latin typeface="Arial" panose="020B0604020202020204" pitchFamily="34" charset="0"/>
              </a:rPr>
              <a:t>vaccine</a:t>
            </a:r>
            <a:r>
              <a:rPr lang="en-IE" sz="1200" b="0" kern="0" dirty="0">
                <a:solidFill>
                  <a:schemeClr val="bg1"/>
                </a:solidFill>
                <a:effectLst/>
                <a:latin typeface="Arial" panose="020B0604020202020204" pitchFamily="34" charset="0"/>
              </a:rPr>
              <a:t>s are administered routinely by HSE Schools teams, there may be a small number of children who receive vaccination from their GPs, these are not captured on the Schools Immunisation System (SIS) and so are not included in this report.</a:t>
            </a:r>
            <a:endParaRPr lang="en-IE" sz="1600" b="1" kern="0" dirty="0">
              <a:solidFill>
                <a:schemeClr val="bg1"/>
              </a:solidFill>
              <a:effectLst/>
              <a:latin typeface="Arial" panose="020B0604020202020204" pitchFamily="34" charset="0"/>
            </a:endParaRPr>
          </a:p>
        </p:txBody>
      </p:sp>
      <p:sp>
        <p:nvSpPr>
          <p:cNvPr id="8" name="TextBox 7">
            <a:extLst>
              <a:ext uri="{FF2B5EF4-FFF2-40B4-BE49-F238E27FC236}">
                <a16:creationId xmlns:a16="http://schemas.microsoft.com/office/drawing/2014/main" id="{6A0B5E00-9AD6-50C9-E3AA-ED61DE6FAD39}"/>
              </a:ext>
            </a:extLst>
          </p:cNvPr>
          <p:cNvSpPr txBox="1"/>
          <p:nvPr/>
        </p:nvSpPr>
        <p:spPr>
          <a:xfrm>
            <a:off x="4401531" y="450178"/>
            <a:ext cx="3752256" cy="2706575"/>
          </a:xfrm>
          <a:prstGeom prst="rect">
            <a:avLst/>
          </a:prstGeom>
          <a:noFill/>
        </p:spPr>
        <p:txBody>
          <a:bodyPr wrap="square">
            <a:spAutoFit/>
          </a:bodyPr>
          <a:lstStyle/>
          <a:p>
            <a:pPr>
              <a:lnSpc>
                <a:spcPct val="115000"/>
              </a:lnSpc>
              <a:spcAft>
                <a:spcPts val="1000"/>
              </a:spcAft>
            </a:pPr>
            <a:r>
              <a:rPr lang="en-IE" sz="1400" b="1" dirty="0">
                <a:solidFill>
                  <a:srgbClr val="0C2950"/>
                </a:solidFill>
                <a:effectLst/>
                <a:latin typeface="Arial" panose="020B0604020202020204" pitchFamily="34" charset="0"/>
                <a:ea typeface="Calibri" panose="020F0502020204030204" pitchFamily="34" charset="0"/>
                <a:cs typeface="Times New Roman" panose="02020603050405020304" pitchFamily="18" charset="0"/>
              </a:rPr>
              <a:t>There are limitations in these data.</a:t>
            </a:r>
          </a:p>
          <a:p>
            <a:pPr>
              <a:lnSpc>
                <a:spcPct val="115000"/>
              </a:lnSpc>
              <a:spcAft>
                <a:spcPts val="1000"/>
              </a:spcAft>
            </a:pPr>
            <a:r>
              <a:rPr lang="en-IE" sz="1200" dirty="0">
                <a:solidFill>
                  <a:srgbClr val="0C2950"/>
                </a:solidFill>
                <a:latin typeface="Arial" panose="020B0604020202020204" pitchFamily="34" charset="0"/>
                <a:ea typeface="Calibri" panose="020F0502020204030204" pitchFamily="34" charset="0"/>
                <a:cs typeface="Times New Roman" panose="02020603050405020304" pitchFamily="18" charset="0"/>
              </a:rPr>
              <a:t>1. A small number of children may have received booster vaccines prior to school age.</a:t>
            </a:r>
          </a:p>
          <a:p>
            <a:pPr>
              <a:lnSpc>
                <a:spcPct val="115000"/>
              </a:lnSpc>
              <a:spcAft>
                <a:spcPts val="1000"/>
              </a:spcAft>
            </a:pPr>
            <a:r>
              <a:rPr lang="en-IE" sz="1200" dirty="0">
                <a:solidFill>
                  <a:schemeClr val="bg1">
                    <a:lumMod val="50000"/>
                  </a:schemeClr>
                </a:solidFill>
                <a:effectLst/>
                <a:latin typeface="Arial" panose="020B0604020202020204" pitchFamily="34" charset="0"/>
                <a:ea typeface="Calibri" panose="020F0502020204030204" pitchFamily="34" charset="0"/>
                <a:cs typeface="Times New Roman" panose="02020603050405020304" pitchFamily="18" charset="0"/>
              </a:rPr>
              <a:t>The data presented here represent vaccines administered for these age cohorts. It is possible that some children may have received their booster doses prior to school age if they came from another jurisdiction or were vaccinated earlier than the normal schedule for other reasons (including travel, exposure to cases of these diseases). However, if this did occur, the proportion would be very small.</a:t>
            </a:r>
            <a:endParaRPr lang="en-IE" sz="11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52EF2189-D150-3DE2-872C-DCD17D9B8B39}"/>
              </a:ext>
            </a:extLst>
          </p:cNvPr>
          <p:cNvSpPr txBox="1"/>
          <p:nvPr/>
        </p:nvSpPr>
        <p:spPr>
          <a:xfrm>
            <a:off x="8657678" y="804932"/>
            <a:ext cx="3294209" cy="3091552"/>
          </a:xfrm>
          <a:prstGeom prst="rect">
            <a:avLst/>
          </a:prstGeom>
          <a:noFill/>
        </p:spPr>
        <p:txBody>
          <a:bodyPr wrap="square">
            <a:spAutoFit/>
          </a:bodyPr>
          <a:lstStyle/>
          <a:p>
            <a:pPr>
              <a:lnSpc>
                <a:spcPct val="115000"/>
              </a:lnSpc>
              <a:spcAft>
                <a:spcPts val="1000"/>
              </a:spcAft>
            </a:pPr>
            <a:r>
              <a:rPr lang="en-IE" sz="1200" dirty="0">
                <a:solidFill>
                  <a:srgbClr val="0C2950"/>
                </a:solidFill>
                <a:latin typeface="Arial" panose="020B0604020202020204" pitchFamily="34" charset="0"/>
                <a:cs typeface="Times New Roman" panose="02020603050405020304" pitchFamily="18" charset="0"/>
              </a:rPr>
              <a:t>3. The uptake in CHO area 1 cannot be compared to the other eight CHO areas (areas 2 to 9).</a:t>
            </a:r>
          </a:p>
          <a:p>
            <a:pPr>
              <a:lnSpc>
                <a:spcPct val="115000"/>
              </a:lnSpc>
              <a:spcAft>
                <a:spcPts val="1000"/>
              </a:spcAft>
            </a:pPr>
            <a:r>
              <a:rPr lang="en-IE" sz="1200" dirty="0">
                <a:solidFill>
                  <a:schemeClr val="bg1">
                    <a:lumMod val="50000"/>
                  </a:schemeClr>
                </a:solidFill>
                <a:latin typeface="Arial" panose="020B0604020202020204" pitchFamily="34" charset="0"/>
                <a:cs typeface="Times New Roman" panose="02020603050405020304" pitchFamily="18" charset="0"/>
              </a:rPr>
              <a:t>The two GP-vaccine administered LHOs (Donegal and Sligo/Leitrim) are part of Community Health Organisation (CHO) area 1, which also includes the HSE-vaccine administered LHO Cavan/Monaghan. However, to estimate uptake at a national level, the cohorts for Cavan/Monaghan, Donegal and Sligo/Leitrim have been combined.</a:t>
            </a:r>
          </a:p>
          <a:p>
            <a:pPr>
              <a:lnSpc>
                <a:spcPct val="115000"/>
              </a:lnSpc>
              <a:spcAft>
                <a:spcPts val="1000"/>
              </a:spcAft>
            </a:pPr>
            <a:endParaRPr lang="en-IE" sz="1200" b="1" kern="0" dirty="0">
              <a:effectLst/>
              <a:latin typeface="Arial" panose="020B0604020202020204" pitchFamily="34" charset="0"/>
            </a:endParaRPr>
          </a:p>
        </p:txBody>
      </p:sp>
      <p:sp>
        <p:nvSpPr>
          <p:cNvPr id="15" name="TextBox 14">
            <a:extLst>
              <a:ext uri="{FF2B5EF4-FFF2-40B4-BE49-F238E27FC236}">
                <a16:creationId xmlns:a16="http://schemas.microsoft.com/office/drawing/2014/main" id="{77E5911C-4200-6D6A-7D59-898632E8691B}"/>
              </a:ext>
            </a:extLst>
          </p:cNvPr>
          <p:cNvSpPr txBox="1"/>
          <p:nvPr/>
        </p:nvSpPr>
        <p:spPr>
          <a:xfrm>
            <a:off x="4401531" y="3399481"/>
            <a:ext cx="3752256" cy="2538580"/>
          </a:xfrm>
          <a:prstGeom prst="rect">
            <a:avLst/>
          </a:prstGeom>
          <a:noFill/>
        </p:spPr>
        <p:txBody>
          <a:bodyPr wrap="square">
            <a:spAutoFit/>
          </a:bodyPr>
          <a:lstStyle/>
          <a:p>
            <a:pPr>
              <a:lnSpc>
                <a:spcPct val="115000"/>
              </a:lnSpc>
              <a:spcAft>
                <a:spcPts val="1000"/>
              </a:spcAft>
            </a:pPr>
            <a:r>
              <a:rPr lang="en-IE" sz="1200" dirty="0">
                <a:solidFill>
                  <a:srgbClr val="0C2950"/>
                </a:solidFill>
                <a:latin typeface="Arial" panose="020B0604020202020204" pitchFamily="34" charset="0"/>
                <a:cs typeface="Times New Roman" panose="02020603050405020304" pitchFamily="18" charset="0"/>
              </a:rPr>
              <a:t>2. The different ways that target populations have been defined in the HSE- and GP- vaccine administered LHOs has meant that a national uptake for either vaccine cannot be accurately calculated.</a:t>
            </a:r>
          </a:p>
          <a:p>
            <a:pPr>
              <a:lnSpc>
                <a:spcPct val="115000"/>
              </a:lnSpc>
              <a:spcAft>
                <a:spcPts val="1000"/>
              </a:spcAft>
            </a:pPr>
            <a:r>
              <a:rPr lang="en-IE" sz="1200" dirty="0">
                <a:solidFill>
                  <a:schemeClr val="bg1">
                    <a:lumMod val="50000"/>
                  </a:schemeClr>
                </a:solidFill>
                <a:latin typeface="Arial" panose="020B0604020202020204" pitchFamily="34" charset="0"/>
                <a:cs typeface="Times New Roman" panose="02020603050405020304" pitchFamily="18" charset="0"/>
              </a:rPr>
              <a:t>For the 2023 /2024 academic year, the target population in HSE-vaccine administered LHOs was all children in junior infants, on the school register on the 30th September 2023. For GP-vaccine administered LHOs, the target population was all children born between the 1st September 2017 and 31st August 2018. </a:t>
            </a:r>
          </a:p>
        </p:txBody>
      </p:sp>
      <p:sp>
        <p:nvSpPr>
          <p:cNvPr id="4" name="TextBox 3">
            <a:extLst>
              <a:ext uri="{FF2B5EF4-FFF2-40B4-BE49-F238E27FC236}">
                <a16:creationId xmlns:a16="http://schemas.microsoft.com/office/drawing/2014/main" id="{F5D6B2DF-9355-9A56-FAF8-CBF374155530}"/>
              </a:ext>
            </a:extLst>
          </p:cNvPr>
          <p:cNvSpPr txBox="1"/>
          <p:nvPr/>
        </p:nvSpPr>
        <p:spPr>
          <a:xfrm>
            <a:off x="8657677" y="3512436"/>
            <a:ext cx="3294209" cy="1136145"/>
          </a:xfrm>
          <a:prstGeom prst="rect">
            <a:avLst/>
          </a:prstGeom>
          <a:noFill/>
        </p:spPr>
        <p:txBody>
          <a:bodyPr wrap="square">
            <a:spAutoFit/>
          </a:bodyPr>
          <a:lstStyle/>
          <a:p>
            <a:pPr>
              <a:lnSpc>
                <a:spcPct val="115000"/>
              </a:lnSpc>
              <a:spcAft>
                <a:spcPts val="1000"/>
              </a:spcAft>
            </a:pPr>
            <a:r>
              <a:rPr lang="en-IE" sz="1200" dirty="0">
                <a:solidFill>
                  <a:srgbClr val="0C2950"/>
                </a:solidFill>
                <a:latin typeface="Arial" panose="020B0604020202020204" pitchFamily="34" charset="0"/>
                <a:cs typeface="Times New Roman" panose="02020603050405020304" pitchFamily="18" charset="0"/>
              </a:rPr>
              <a:t>4. </a:t>
            </a:r>
            <a:r>
              <a:rPr lang="en-IE" sz="1200">
                <a:solidFill>
                  <a:srgbClr val="0C2950"/>
                </a:solidFill>
                <a:latin typeface="Arial" panose="020B0604020202020204" pitchFamily="34" charset="0"/>
                <a:cs typeface="Times New Roman" panose="02020603050405020304" pitchFamily="18" charset="0"/>
              </a:rPr>
              <a:t>The adjusted </a:t>
            </a:r>
            <a:r>
              <a:rPr lang="en-IE" sz="1200" dirty="0">
                <a:solidFill>
                  <a:srgbClr val="0C2950"/>
                </a:solidFill>
                <a:latin typeface="Arial" panose="020B0604020202020204" pitchFamily="34" charset="0"/>
                <a:cs typeface="Times New Roman" panose="02020603050405020304" pitchFamily="18" charset="0"/>
              </a:rPr>
              <a:t>reported uptake figures from Dublin South and Dublin South East LHO will have impacted on the overall result for the HSE-vaccine administered areas (specifically CHO6 and Area C) as well as nationally.</a:t>
            </a:r>
          </a:p>
        </p:txBody>
      </p:sp>
    </p:spTree>
    <p:extLst>
      <p:ext uri="{BB962C8B-B14F-4D97-AF65-F5344CB8AC3E}">
        <p14:creationId xmlns:p14="http://schemas.microsoft.com/office/powerpoint/2010/main" val="91866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F50C43-C637-1320-D9ED-76CC41B053BB}"/>
              </a:ext>
            </a:extLst>
          </p:cNvPr>
          <p:cNvSpPr/>
          <p:nvPr/>
        </p:nvSpPr>
        <p:spPr>
          <a:xfrm>
            <a:off x="-955" y="0"/>
            <a:ext cx="4057869" cy="6858000"/>
          </a:xfrm>
          <a:prstGeom prst="rect">
            <a:avLst/>
          </a:prstGeom>
          <a:solidFill>
            <a:srgbClr val="B3D0CB"/>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spcAft>
                <a:spcPts val="900"/>
              </a:spcAft>
              <a:buFont typeface="Arial" panose="020B0604020202020204" pitchFamily="34" charset="0"/>
              <a:buChar char="​"/>
            </a:pPr>
            <a:endParaRPr lang="en-IE" sz="1600" b="1" baseline="0" dirty="0">
              <a:solidFill>
                <a:schemeClr val="tx1"/>
              </a:solidFill>
            </a:endParaRPr>
          </a:p>
        </p:txBody>
      </p:sp>
      <p:sp>
        <p:nvSpPr>
          <p:cNvPr id="9" name="Title 8">
            <a:extLst>
              <a:ext uri="{FF2B5EF4-FFF2-40B4-BE49-F238E27FC236}">
                <a16:creationId xmlns:a16="http://schemas.microsoft.com/office/drawing/2014/main" id="{06AC8681-EE8E-4AFB-99FE-A68081B8326A}"/>
              </a:ext>
            </a:extLst>
          </p:cNvPr>
          <p:cNvSpPr>
            <a:spLocks noGrp="1"/>
          </p:cNvSpPr>
          <p:nvPr>
            <p:ph type="title"/>
          </p:nvPr>
        </p:nvSpPr>
        <p:spPr>
          <a:xfrm>
            <a:off x="1523122" y="192582"/>
            <a:ext cx="2621556" cy="823772"/>
          </a:xfrm>
        </p:spPr>
        <p:txBody>
          <a:bodyPr>
            <a:normAutofit/>
          </a:bodyPr>
          <a:lstStyle/>
          <a:p>
            <a:r>
              <a:rPr lang="en-US" sz="2000" b="1" dirty="0">
                <a:solidFill>
                  <a:srgbClr val="0C2950"/>
                </a:solidFill>
              </a:rPr>
              <a:t>Appendix 1</a:t>
            </a:r>
          </a:p>
        </p:txBody>
      </p:sp>
      <p:cxnSp>
        <p:nvCxnSpPr>
          <p:cNvPr id="8" name="Straight Connector 7">
            <a:extLst>
              <a:ext uri="{FF2B5EF4-FFF2-40B4-BE49-F238E27FC236}">
                <a16:creationId xmlns:a16="http://schemas.microsoft.com/office/drawing/2014/main" id="{DF5CD49F-FB93-7457-E645-799D740F2427}"/>
              </a:ext>
            </a:extLst>
          </p:cNvPr>
          <p:cNvCxnSpPr>
            <a:cxnSpLocks/>
          </p:cNvCxnSpPr>
          <p:nvPr/>
        </p:nvCxnSpPr>
        <p:spPr>
          <a:xfrm>
            <a:off x="1481122" y="229303"/>
            <a:ext cx="0" cy="484203"/>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B953F69-6B56-DDB7-E044-94BBEDCD2C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353" y="192582"/>
            <a:ext cx="506570" cy="515193"/>
          </a:xfrm>
          <a:prstGeom prst="rect">
            <a:avLst/>
          </a:prstGeom>
        </p:spPr>
      </p:pic>
      <p:pic>
        <p:nvPicPr>
          <p:cNvPr id="5" name="Picture 4">
            <a:extLst>
              <a:ext uri="{FF2B5EF4-FFF2-40B4-BE49-F238E27FC236}">
                <a16:creationId xmlns:a16="http://schemas.microsoft.com/office/drawing/2014/main" id="{8C6BC744-8BE6-CE38-B568-09611B5E54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774" y="223572"/>
            <a:ext cx="652781" cy="484203"/>
          </a:xfrm>
          <a:prstGeom prst="rect">
            <a:avLst/>
          </a:prstGeom>
        </p:spPr>
      </p:pic>
      <p:sp>
        <p:nvSpPr>
          <p:cNvPr id="7" name="TextBox 6">
            <a:extLst>
              <a:ext uri="{FF2B5EF4-FFF2-40B4-BE49-F238E27FC236}">
                <a16:creationId xmlns:a16="http://schemas.microsoft.com/office/drawing/2014/main" id="{47DEF38A-1866-14D7-8704-9FE70784BA56}"/>
              </a:ext>
            </a:extLst>
          </p:cNvPr>
          <p:cNvSpPr txBox="1"/>
          <p:nvPr/>
        </p:nvSpPr>
        <p:spPr>
          <a:xfrm>
            <a:off x="68345" y="1016354"/>
            <a:ext cx="3815496" cy="1200329"/>
          </a:xfrm>
          <a:prstGeom prst="rect">
            <a:avLst/>
          </a:prstGeom>
          <a:noFill/>
        </p:spPr>
        <p:txBody>
          <a:bodyPr wrap="square">
            <a:spAutoFit/>
          </a:bodyPr>
          <a:lstStyle/>
          <a:p>
            <a:r>
              <a:rPr lang="en-IE" sz="1800" b="1" dirty="0">
                <a:effectLst/>
                <a:latin typeface="Calibri" panose="020F0502020204030204" pitchFamily="34" charset="0"/>
                <a:ea typeface="Calibri" panose="020F0502020204030204" pitchFamily="34" charset="0"/>
              </a:rPr>
              <a:t>Overall uptake of the DTaP-IPV and MMR vaccines in junior infants in Ireland by LHO during the 2023/2024 academic year</a:t>
            </a:r>
            <a:endParaRPr lang="en-IE" dirty="0"/>
          </a:p>
        </p:txBody>
      </p:sp>
      <p:sp>
        <p:nvSpPr>
          <p:cNvPr id="16" name="TextBox 15">
            <a:extLst>
              <a:ext uri="{FF2B5EF4-FFF2-40B4-BE49-F238E27FC236}">
                <a16:creationId xmlns:a16="http://schemas.microsoft.com/office/drawing/2014/main" id="{D71AB120-58E9-2534-6029-61E73BA60890}"/>
              </a:ext>
            </a:extLst>
          </p:cNvPr>
          <p:cNvSpPr txBox="1"/>
          <p:nvPr/>
        </p:nvSpPr>
        <p:spPr>
          <a:xfrm>
            <a:off x="68345" y="2275735"/>
            <a:ext cx="3815496" cy="2306529"/>
          </a:xfrm>
          <a:prstGeom prst="rect">
            <a:avLst/>
          </a:prstGeom>
          <a:noFill/>
        </p:spPr>
        <p:txBody>
          <a:bodyPr wrap="square">
            <a:spAutoFit/>
          </a:bodyPr>
          <a:lstStyle/>
          <a:p>
            <a:pPr algn="just">
              <a:lnSpc>
                <a:spcPct val="115000"/>
              </a:lnSpc>
              <a:spcAft>
                <a:spcPts val="1000"/>
              </a:spcAft>
            </a:pPr>
            <a:r>
              <a:rPr lang="en-IE" sz="1100" b="1" dirty="0">
                <a:effectLst/>
                <a:latin typeface="Calibri" panose="020F0502020204030204" pitchFamily="34" charset="0"/>
                <a:ea typeface="Calibri" panose="020F0502020204030204" pitchFamily="34" charset="0"/>
                <a:cs typeface="Calibri" panose="020F0502020204030204" pitchFamily="34" charset="0"/>
              </a:rPr>
              <a:t>Notes:</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IE" sz="1100" dirty="0">
                <a:effectLst/>
                <a:latin typeface="Calibri" panose="020F0502020204030204" pitchFamily="34" charset="0"/>
                <a:ea typeface="Calibri" panose="020F0502020204030204" pitchFamily="34" charset="0"/>
                <a:cs typeface="Calibri" panose="020F0502020204030204" pitchFamily="34" charset="0"/>
              </a:rPr>
              <a:t>GP=Vaccine administered by GPs in these areas; </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IE" sz="1100" dirty="0">
                <a:effectLst/>
                <a:latin typeface="Calibri" panose="020F0502020204030204" pitchFamily="34" charset="0"/>
                <a:ea typeface="Calibri" panose="020F0502020204030204" pitchFamily="34" charset="0"/>
                <a:cs typeface="Calibri" panose="020F0502020204030204" pitchFamily="34" charset="0"/>
              </a:rPr>
              <a:t>HSE=Vaccine administered by HSE public health personnel in these areas; </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IE" sz="1100" dirty="0">
                <a:effectLst/>
                <a:latin typeface="Calibri" panose="020F0502020204030204" pitchFamily="34" charset="0"/>
                <a:ea typeface="Calibri" panose="020F0502020204030204" pitchFamily="34" charset="0"/>
                <a:cs typeface="Calibri" panose="020F0502020204030204" pitchFamily="34" charset="0"/>
              </a:rPr>
              <a:t>Target Population in 30 LHOs: All children in Junior Infants on the school register in LHO on 30th September 2023 for the 2023/2024 academic year; </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p>
            <a:r>
              <a:rPr lang="en-IE" sz="1100" dirty="0">
                <a:effectLst/>
                <a:latin typeface="Calibri" panose="020F0502020204030204" pitchFamily="34" charset="0"/>
                <a:ea typeface="Calibri" panose="020F0502020204030204" pitchFamily="34" charset="0"/>
              </a:rPr>
              <a:t>Target Population in 2 LHOs: All children born between 01/09/2017 and 31/08/2018; </a:t>
            </a:r>
            <a:endParaRPr lang="en-IE" sz="1100" dirty="0"/>
          </a:p>
        </p:txBody>
      </p:sp>
      <p:sp>
        <p:nvSpPr>
          <p:cNvPr id="18" name="TextBox 17">
            <a:extLst>
              <a:ext uri="{FF2B5EF4-FFF2-40B4-BE49-F238E27FC236}">
                <a16:creationId xmlns:a16="http://schemas.microsoft.com/office/drawing/2014/main" id="{5D46039F-AEF8-72E7-3BAA-2ACDC4ECEBA3}"/>
              </a:ext>
            </a:extLst>
          </p:cNvPr>
          <p:cNvSpPr txBox="1"/>
          <p:nvPr/>
        </p:nvSpPr>
        <p:spPr>
          <a:xfrm>
            <a:off x="51545" y="4641316"/>
            <a:ext cx="3952868" cy="612860"/>
          </a:xfrm>
          <a:prstGeom prst="rect">
            <a:avLst/>
          </a:prstGeom>
          <a:noFill/>
        </p:spPr>
        <p:txBody>
          <a:bodyPr wrap="square">
            <a:spAutoFit/>
          </a:bodyPr>
          <a:lstStyle/>
          <a:p>
            <a:pPr>
              <a:lnSpc>
                <a:spcPct val="115000"/>
              </a:lnSpc>
              <a:spcAft>
                <a:spcPts val="1000"/>
              </a:spcAft>
            </a:pPr>
            <a:r>
              <a:rPr lang="en-IE" sz="1000" dirty="0">
                <a:effectLst/>
                <a:latin typeface="Calibri" panose="020F0502020204030204" pitchFamily="34" charset="0"/>
                <a:ea typeface="Calibri" panose="020F0502020204030204" pitchFamily="34" charset="0"/>
                <a:cs typeface="Calibri" panose="020F0502020204030204" pitchFamily="34" charset="0"/>
              </a:rPr>
              <a:t>The proportion of uptake attributable to home schooled children in HSE administered LHOs can now be captured on SIS and in 2023/2024 it accounted for just over 0.3% of the birth cohort for each vaccine.</a:t>
            </a:r>
          </a:p>
        </p:txBody>
      </p:sp>
      <p:graphicFrame>
        <p:nvGraphicFramePr>
          <p:cNvPr id="17" name="Table 16">
            <a:extLst>
              <a:ext uri="{FF2B5EF4-FFF2-40B4-BE49-F238E27FC236}">
                <a16:creationId xmlns:a16="http://schemas.microsoft.com/office/drawing/2014/main" id="{50E39045-FB59-F548-7802-5A8EA46D5292}"/>
              </a:ext>
            </a:extLst>
          </p:cNvPr>
          <p:cNvGraphicFramePr>
            <a:graphicFrameLocks noGrp="1"/>
          </p:cNvGraphicFramePr>
          <p:nvPr>
            <p:extLst>
              <p:ext uri="{D42A27DB-BD31-4B8C-83A1-F6EECF244321}">
                <p14:modId xmlns:p14="http://schemas.microsoft.com/office/powerpoint/2010/main" val="3622496812"/>
              </p:ext>
            </p:extLst>
          </p:nvPr>
        </p:nvGraphicFramePr>
        <p:xfrm>
          <a:off x="4313330" y="192583"/>
          <a:ext cx="7467987" cy="5997000"/>
        </p:xfrm>
        <a:graphic>
          <a:graphicData uri="http://schemas.openxmlformats.org/drawingml/2006/table">
            <a:tbl>
              <a:tblPr/>
              <a:tblGrid>
                <a:gridCol w="732155">
                  <a:extLst>
                    <a:ext uri="{9D8B030D-6E8A-4147-A177-3AD203B41FA5}">
                      <a16:colId xmlns:a16="http://schemas.microsoft.com/office/drawing/2014/main" val="3763013908"/>
                    </a:ext>
                  </a:extLst>
                </a:gridCol>
                <a:gridCol w="544724">
                  <a:extLst>
                    <a:ext uri="{9D8B030D-6E8A-4147-A177-3AD203B41FA5}">
                      <a16:colId xmlns:a16="http://schemas.microsoft.com/office/drawing/2014/main" val="1313308363"/>
                    </a:ext>
                  </a:extLst>
                </a:gridCol>
                <a:gridCol w="658941">
                  <a:extLst>
                    <a:ext uri="{9D8B030D-6E8A-4147-A177-3AD203B41FA5}">
                      <a16:colId xmlns:a16="http://schemas.microsoft.com/office/drawing/2014/main" val="3175953547"/>
                    </a:ext>
                  </a:extLst>
                </a:gridCol>
                <a:gridCol w="1476597">
                  <a:extLst>
                    <a:ext uri="{9D8B030D-6E8A-4147-A177-3AD203B41FA5}">
                      <a16:colId xmlns:a16="http://schemas.microsoft.com/office/drawing/2014/main" val="2982567654"/>
                    </a:ext>
                  </a:extLst>
                </a:gridCol>
                <a:gridCol w="629082">
                  <a:extLst>
                    <a:ext uri="{9D8B030D-6E8A-4147-A177-3AD203B41FA5}">
                      <a16:colId xmlns:a16="http://schemas.microsoft.com/office/drawing/2014/main" val="2267043423"/>
                    </a:ext>
                  </a:extLst>
                </a:gridCol>
                <a:gridCol w="717512">
                  <a:extLst>
                    <a:ext uri="{9D8B030D-6E8A-4147-A177-3AD203B41FA5}">
                      <a16:colId xmlns:a16="http://schemas.microsoft.com/office/drawing/2014/main" val="2953782906"/>
                    </a:ext>
                  </a:extLst>
                </a:gridCol>
                <a:gridCol w="746799">
                  <a:extLst>
                    <a:ext uri="{9D8B030D-6E8A-4147-A177-3AD203B41FA5}">
                      <a16:colId xmlns:a16="http://schemas.microsoft.com/office/drawing/2014/main" val="165424862"/>
                    </a:ext>
                  </a:extLst>
                </a:gridCol>
                <a:gridCol w="512509">
                  <a:extLst>
                    <a:ext uri="{9D8B030D-6E8A-4147-A177-3AD203B41FA5}">
                      <a16:colId xmlns:a16="http://schemas.microsoft.com/office/drawing/2014/main" val="1753909241"/>
                    </a:ext>
                  </a:extLst>
                </a:gridCol>
                <a:gridCol w="702869">
                  <a:extLst>
                    <a:ext uri="{9D8B030D-6E8A-4147-A177-3AD203B41FA5}">
                      <a16:colId xmlns:a16="http://schemas.microsoft.com/office/drawing/2014/main" val="2886889639"/>
                    </a:ext>
                  </a:extLst>
                </a:gridCol>
                <a:gridCol w="746799">
                  <a:extLst>
                    <a:ext uri="{9D8B030D-6E8A-4147-A177-3AD203B41FA5}">
                      <a16:colId xmlns:a16="http://schemas.microsoft.com/office/drawing/2014/main" val="694300021"/>
                    </a:ext>
                  </a:extLst>
                </a:gridCol>
              </a:tblGrid>
              <a:tr h="151113">
                <a:tc>
                  <a:txBody>
                    <a:bodyPr/>
                    <a:lstStyle/>
                    <a:p>
                      <a:pPr algn="ctr" fontAlgn="ctr">
                        <a:buNone/>
                      </a:pPr>
                      <a:r>
                        <a:rPr lang="en-IE" sz="900" b="1" i="0" u="none" strike="noStrike" dirty="0">
                          <a:solidFill>
                            <a:srgbClr val="FF0000"/>
                          </a:solidFill>
                          <a:effectLst/>
                          <a:latin typeface="Calibri" panose="020F0502020204030204" pitchFamily="34" charset="0"/>
                        </a:rPr>
                        <a:t>2023-2024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a:txBody>
                    <a:bodyPr/>
                    <a:lstStyle/>
                    <a:p>
                      <a:pPr algn="ctr" fontAlgn="b">
                        <a:buNone/>
                      </a:pPr>
                      <a:r>
                        <a:rPr lang="en-IE" sz="900" b="1" i="0" u="none" strike="noStrike">
                          <a:solidFill>
                            <a:srgbClr val="FF0000"/>
                          </a:solidFill>
                          <a:effectLst/>
                          <a:latin typeface="Calibri" panose="020F0502020204030204" pitchFamily="34" charset="0"/>
                        </a:rPr>
                        <a:t>Data as of 09/10/2025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IE"/>
                    </a:p>
                  </a:txBody>
                  <a:tcPr/>
                </a:tc>
                <a:tc hMerge="1">
                  <a:txBody>
                    <a:bodyPr/>
                    <a:lstStyle/>
                    <a:p>
                      <a:endParaRPr lang="en-IE"/>
                    </a:p>
                  </a:txBody>
                  <a:tcPr/>
                </a:tc>
                <a:tc gridSpan="3">
                  <a:txBody>
                    <a:bodyPr/>
                    <a:lstStyle/>
                    <a:p>
                      <a:pPr algn="ctr" fontAlgn="ctr">
                        <a:buNone/>
                      </a:pPr>
                      <a:r>
                        <a:rPr lang="en-IE" sz="900" b="1" i="0" u="none" strike="noStrike">
                          <a:solidFill>
                            <a:srgbClr val="000000"/>
                          </a:solidFill>
                          <a:effectLst/>
                          <a:latin typeface="Calibri" panose="020F0502020204030204" pitchFamily="34" charset="0"/>
                        </a:rPr>
                        <a:t>4 in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n-IE"/>
                    </a:p>
                  </a:txBody>
                  <a:tcPr/>
                </a:tc>
                <a:tc hMerge="1">
                  <a:txBody>
                    <a:bodyPr/>
                    <a:lstStyle/>
                    <a:p>
                      <a:endParaRPr lang="en-IE"/>
                    </a:p>
                  </a:txBody>
                  <a:tcPr/>
                </a:tc>
                <a:tc gridSpan="3">
                  <a:txBody>
                    <a:bodyPr/>
                    <a:lstStyle/>
                    <a:p>
                      <a:pPr algn="ctr" fontAlgn="ctr">
                        <a:buNone/>
                      </a:pPr>
                      <a:r>
                        <a:rPr lang="en-IE" sz="900" b="1" i="0" u="none" strike="noStrike">
                          <a:solidFill>
                            <a:srgbClr val="000000"/>
                          </a:solidFill>
                          <a:effectLst/>
                          <a:latin typeface="Calibri" panose="020F0502020204030204" pitchFamily="34" charset="0"/>
                        </a:rPr>
                        <a:t>MMR</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2059049802"/>
                  </a:ext>
                </a:extLst>
              </a:tr>
              <a:tr h="545687">
                <a:tc>
                  <a:txBody>
                    <a:bodyPr/>
                    <a:lstStyle/>
                    <a:p>
                      <a:pPr algn="ctr" fontAlgn="b">
                        <a:buNone/>
                      </a:pPr>
                      <a:r>
                        <a:rPr lang="en-IE" sz="900" b="1" i="0" u="none" strike="noStrike">
                          <a:solidFill>
                            <a:srgbClr val="000000"/>
                          </a:solidFill>
                          <a:effectLst/>
                          <a:latin typeface="Calibri" panose="020F0502020204030204" pitchFamily="34" charset="0"/>
                        </a:rPr>
                        <a:t>HSE Area</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buNone/>
                      </a:pPr>
                      <a:r>
                        <a:rPr lang="en-IE" sz="900" b="1" i="0" u="none" strike="noStrike" dirty="0">
                          <a:solidFill>
                            <a:srgbClr val="000000"/>
                          </a:solidFill>
                          <a:effectLst/>
                          <a:latin typeface="Calibri" panose="020F0502020204030204" pitchFamily="34" charset="0"/>
                        </a:rPr>
                        <a:t>CHO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buNone/>
                      </a:pPr>
                      <a:r>
                        <a:rPr lang="en-IE" sz="900" b="1" i="0" u="none" strike="noStrike">
                          <a:solidFill>
                            <a:srgbClr val="000000"/>
                          </a:solidFill>
                          <a:effectLst/>
                          <a:latin typeface="Calibri" panose="020F0502020204030204" pitchFamily="34" charset="0"/>
                        </a:rPr>
                        <a:t>CCA Code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en-IE" sz="900" b="1" i="0" u="none" strike="noStrike">
                          <a:solidFill>
                            <a:srgbClr val="000000"/>
                          </a:solidFill>
                          <a:effectLst/>
                          <a:latin typeface="Calibri" panose="020F0502020204030204" pitchFamily="34" charset="0"/>
                        </a:rPr>
                        <a:t>LHO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buNone/>
                      </a:pPr>
                      <a:r>
                        <a:rPr lang="en-IE" sz="900" b="1" i="0" u="none" strike="noStrike">
                          <a:solidFill>
                            <a:srgbClr val="000000"/>
                          </a:solidFill>
                          <a:effectLst/>
                          <a:latin typeface="Calibri" panose="020F0502020204030204" pitchFamily="34" charset="0"/>
                        </a:rPr>
                        <a:t>Birth Cohort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buNone/>
                      </a:pPr>
                      <a:r>
                        <a:rPr lang="en-IE" sz="900" b="1" i="0" u="none" strike="noStrike">
                          <a:solidFill>
                            <a:srgbClr val="000000"/>
                          </a:solidFill>
                          <a:effectLst/>
                          <a:latin typeface="Calibri" panose="020F0502020204030204" pitchFamily="34" charset="0"/>
                        </a:rPr>
                        <a:t>Total No. vaccinated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buNone/>
                      </a:pPr>
                      <a:r>
                        <a:rPr lang="en-IE" sz="900" b="1" i="0" u="none" strike="noStrike">
                          <a:solidFill>
                            <a:srgbClr val="000000"/>
                          </a:solidFill>
                          <a:effectLst/>
                          <a:latin typeface="Calibri" panose="020F0502020204030204" pitchFamily="34" charset="0"/>
                        </a:rPr>
                        <a:t>% Uptake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buNone/>
                      </a:pPr>
                      <a:r>
                        <a:rPr lang="en-IE" sz="900" b="1" i="0" u="none" strike="noStrike">
                          <a:solidFill>
                            <a:srgbClr val="000000"/>
                          </a:solidFill>
                          <a:effectLst/>
                          <a:latin typeface="Calibri" panose="020F0502020204030204" pitchFamily="34" charset="0"/>
                        </a:rPr>
                        <a:t>Birth Cohort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b">
                        <a:buNone/>
                      </a:pPr>
                      <a:r>
                        <a:rPr lang="en-IE" sz="900" b="1" i="0" u="none" strike="noStrike">
                          <a:solidFill>
                            <a:srgbClr val="000000"/>
                          </a:solidFill>
                          <a:effectLst/>
                          <a:latin typeface="Calibri" panose="020F0502020204030204" pitchFamily="34" charset="0"/>
                        </a:rPr>
                        <a:t>Total No. vaccinated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b">
                        <a:buNone/>
                      </a:pPr>
                      <a:r>
                        <a:rPr lang="en-IE" sz="900" b="1" i="0" u="none" strike="noStrike">
                          <a:solidFill>
                            <a:srgbClr val="000000"/>
                          </a:solidFill>
                          <a:effectLst/>
                          <a:latin typeface="Calibri" panose="020F0502020204030204" pitchFamily="34" charset="0"/>
                        </a:rPr>
                        <a:t>% Uptake</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127000462"/>
                  </a:ext>
                </a:extLst>
              </a:tr>
              <a:tr h="140388">
                <a:tc>
                  <a:txBody>
                    <a:bodyPr/>
                    <a:lstStyle/>
                    <a:p>
                      <a:pPr algn="ctr" fontAlgn="b">
                        <a:buNone/>
                      </a:pPr>
                      <a:r>
                        <a:rPr lang="en-IE" sz="900" b="0" i="0" u="none" strike="noStrike">
                          <a:solidFill>
                            <a:srgbClr val="000000"/>
                          </a:solidFill>
                          <a:effectLst/>
                          <a:latin typeface="Calibri" panose="020F0502020204030204" pitchFamily="34" charset="0"/>
                        </a:rPr>
                        <a:t>NE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CHO1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CN/MN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buNone/>
                      </a:pPr>
                      <a:r>
                        <a:rPr lang="en-IE" sz="900" b="1" i="0" u="none" strike="noStrike">
                          <a:solidFill>
                            <a:srgbClr val="000000"/>
                          </a:solidFill>
                          <a:effectLst/>
                          <a:latin typeface="Calibri" panose="020F0502020204030204" pitchFamily="34" charset="0"/>
                        </a:rPr>
                        <a:t>Cavan/Monaghan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0" i="0" u="none" strike="noStrike">
                          <a:solidFill>
                            <a:srgbClr val="000000"/>
                          </a:solidFill>
                          <a:effectLst/>
                          <a:latin typeface="Calibri" panose="020F0502020204030204" pitchFamily="34" charset="0"/>
                        </a:rPr>
                        <a:t>2101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1831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87.1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2101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00"/>
                          </a:solidFill>
                          <a:effectLst/>
                          <a:latin typeface="Calibri" panose="020F0502020204030204" pitchFamily="34" charset="0"/>
                        </a:rPr>
                        <a:t>1818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00"/>
                          </a:solidFill>
                          <a:effectLst/>
                          <a:latin typeface="Calibri" panose="020F0502020204030204" pitchFamily="34" charset="0"/>
                        </a:rPr>
                        <a:t>86.5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extLst>
                  <a:ext uri="{0D108BD9-81ED-4DB2-BD59-A6C34878D82A}">
                    <a16:rowId xmlns:a16="http://schemas.microsoft.com/office/drawing/2014/main" val="2500085778"/>
                  </a:ext>
                </a:extLst>
              </a:tr>
              <a:tr h="140388">
                <a:tc>
                  <a:txBody>
                    <a:bodyPr/>
                    <a:lstStyle/>
                    <a:p>
                      <a:pPr algn="ctr" fontAlgn="b">
                        <a:buNone/>
                      </a:pPr>
                      <a:r>
                        <a:rPr lang="en-IE" sz="900" b="0" i="0" u="none" strike="noStrike">
                          <a:solidFill>
                            <a:srgbClr val="0000FF"/>
                          </a:solidFill>
                          <a:effectLst/>
                          <a:latin typeface="Calibri" panose="020F0502020204030204" pitchFamily="34" charset="0"/>
                        </a:rPr>
                        <a:t>NW</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FF"/>
                          </a:solidFill>
                          <a:effectLst/>
                          <a:latin typeface="Calibri" panose="020F0502020204030204" pitchFamily="34" charset="0"/>
                        </a:rPr>
                        <a:t>CHO1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FF"/>
                          </a:solidFill>
                          <a:effectLst/>
                          <a:latin typeface="Calibri" panose="020F0502020204030204" pitchFamily="34" charset="0"/>
                        </a:rPr>
                        <a:t>DL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buNone/>
                      </a:pPr>
                      <a:r>
                        <a:rPr lang="en-IE" sz="900" b="1" i="0" u="none" strike="noStrike">
                          <a:solidFill>
                            <a:srgbClr val="0000FF"/>
                          </a:solidFill>
                          <a:effectLst/>
                          <a:latin typeface="Calibri" panose="020F0502020204030204" pitchFamily="34" charset="0"/>
                        </a:rPr>
                        <a:t>Donegal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0" i="0" u="none" strike="noStrike">
                          <a:solidFill>
                            <a:srgbClr val="0000FF"/>
                          </a:solidFill>
                          <a:effectLst/>
                          <a:latin typeface="Calibri" panose="020F0502020204030204" pitchFamily="34" charset="0"/>
                        </a:rPr>
                        <a:t>2158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FF"/>
                          </a:solidFill>
                          <a:effectLst/>
                          <a:latin typeface="Calibri" panose="020F0502020204030204" pitchFamily="34" charset="0"/>
                        </a:rPr>
                        <a:t>1812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FF"/>
                          </a:solidFill>
                          <a:effectLst/>
                          <a:latin typeface="Calibri" panose="020F0502020204030204" pitchFamily="34" charset="0"/>
                        </a:rPr>
                        <a:t>84.0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FF"/>
                          </a:solidFill>
                          <a:effectLst/>
                          <a:latin typeface="Calibri" panose="020F0502020204030204" pitchFamily="34" charset="0"/>
                        </a:rPr>
                        <a:t>2158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FF"/>
                          </a:solidFill>
                          <a:effectLst/>
                          <a:latin typeface="Calibri" panose="020F0502020204030204" pitchFamily="34" charset="0"/>
                        </a:rPr>
                        <a:t>1802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FF"/>
                          </a:solidFill>
                          <a:effectLst/>
                          <a:latin typeface="Calibri" panose="020F0502020204030204" pitchFamily="34" charset="0"/>
                        </a:rPr>
                        <a:t>83.5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extLst>
                  <a:ext uri="{0D108BD9-81ED-4DB2-BD59-A6C34878D82A}">
                    <a16:rowId xmlns:a16="http://schemas.microsoft.com/office/drawing/2014/main" val="1945444239"/>
                  </a:ext>
                </a:extLst>
              </a:tr>
              <a:tr h="140388">
                <a:tc>
                  <a:txBody>
                    <a:bodyPr/>
                    <a:lstStyle/>
                    <a:p>
                      <a:pPr algn="ctr" fontAlgn="b">
                        <a:buNone/>
                      </a:pPr>
                      <a:r>
                        <a:rPr lang="en-IE" sz="900" b="0" i="0" u="none" strike="noStrike">
                          <a:solidFill>
                            <a:srgbClr val="0000FF"/>
                          </a:solidFill>
                          <a:effectLst/>
                          <a:latin typeface="Calibri" panose="020F0502020204030204" pitchFamily="34" charset="0"/>
                        </a:rPr>
                        <a:t>NW</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FF"/>
                          </a:solidFill>
                          <a:effectLst/>
                          <a:latin typeface="Calibri" panose="020F0502020204030204" pitchFamily="34" charset="0"/>
                        </a:rPr>
                        <a:t>CHO1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dirty="0">
                          <a:solidFill>
                            <a:srgbClr val="0000FF"/>
                          </a:solidFill>
                          <a:effectLst/>
                          <a:latin typeface="Calibri" panose="020F0502020204030204" pitchFamily="34" charset="0"/>
                        </a:rPr>
                        <a:t>SO/LM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buNone/>
                      </a:pPr>
                      <a:r>
                        <a:rPr lang="en-IE" sz="900" b="1" i="0" u="none" strike="noStrike">
                          <a:solidFill>
                            <a:srgbClr val="0000FF"/>
                          </a:solidFill>
                          <a:effectLst/>
                          <a:latin typeface="Calibri" panose="020F0502020204030204" pitchFamily="34" charset="0"/>
                        </a:rPr>
                        <a:t>Sligo/Leitrim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0" i="0" u="none" strike="noStrike">
                          <a:solidFill>
                            <a:srgbClr val="0000FF"/>
                          </a:solidFill>
                          <a:effectLst/>
                          <a:latin typeface="Calibri" panose="020F0502020204030204" pitchFamily="34" charset="0"/>
                        </a:rPr>
                        <a:t>1440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FF"/>
                          </a:solidFill>
                          <a:effectLst/>
                          <a:latin typeface="Calibri" panose="020F0502020204030204" pitchFamily="34" charset="0"/>
                        </a:rPr>
                        <a:t>1190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FF"/>
                          </a:solidFill>
                          <a:effectLst/>
                          <a:latin typeface="Calibri" panose="020F0502020204030204" pitchFamily="34" charset="0"/>
                        </a:rPr>
                        <a:t>82.6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FF"/>
                          </a:solidFill>
                          <a:effectLst/>
                          <a:latin typeface="Calibri" panose="020F0502020204030204" pitchFamily="34" charset="0"/>
                        </a:rPr>
                        <a:t>1440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FF"/>
                          </a:solidFill>
                          <a:effectLst/>
                          <a:latin typeface="Calibri" panose="020F0502020204030204" pitchFamily="34" charset="0"/>
                        </a:rPr>
                        <a:t>1201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FF"/>
                          </a:solidFill>
                          <a:effectLst/>
                          <a:latin typeface="Calibri" panose="020F0502020204030204" pitchFamily="34" charset="0"/>
                        </a:rPr>
                        <a:t>83.4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extLst>
                  <a:ext uri="{0D108BD9-81ED-4DB2-BD59-A6C34878D82A}">
                    <a16:rowId xmlns:a16="http://schemas.microsoft.com/office/drawing/2014/main" val="2536515465"/>
                  </a:ext>
                </a:extLst>
              </a:tr>
              <a:tr h="140388">
                <a:tc>
                  <a:txBody>
                    <a:bodyPr/>
                    <a:lstStyle/>
                    <a:p>
                      <a:pPr algn="ctr" fontAlgn="b">
                        <a:buNone/>
                      </a:pPr>
                      <a:r>
                        <a:rPr lang="en-IE" sz="900" b="0" i="0" u="none" strike="noStrike">
                          <a:solidFill>
                            <a:srgbClr val="000000"/>
                          </a:solidFill>
                          <a:effectLst/>
                          <a:latin typeface="Calibri" panose="020F0502020204030204" pitchFamily="34" charset="0"/>
                        </a:rPr>
                        <a:t>W</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CHO2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buNone/>
                      </a:pPr>
                      <a:r>
                        <a:rPr lang="en-IE" sz="900" b="1" i="0" u="none" strike="noStrike">
                          <a:solidFill>
                            <a:srgbClr val="000000"/>
                          </a:solidFill>
                          <a:effectLst/>
                          <a:latin typeface="Calibri" panose="020F0502020204030204" pitchFamily="34" charset="0"/>
                        </a:rPr>
                        <a:t>Galway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0" i="0" u="none" strike="noStrike">
                          <a:solidFill>
                            <a:srgbClr val="000000"/>
                          </a:solidFill>
                          <a:effectLst/>
                          <a:latin typeface="Calibri" panose="020F0502020204030204" pitchFamily="34" charset="0"/>
                        </a:rPr>
                        <a:t>3507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3206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91.4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3507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00"/>
                          </a:solidFill>
                          <a:effectLst/>
                          <a:latin typeface="Calibri" panose="020F0502020204030204" pitchFamily="34" charset="0"/>
                        </a:rPr>
                        <a:t>3223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00"/>
                          </a:solidFill>
                          <a:effectLst/>
                          <a:latin typeface="Calibri" panose="020F0502020204030204" pitchFamily="34" charset="0"/>
                        </a:rPr>
                        <a:t>91.9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extLst>
                  <a:ext uri="{0D108BD9-81ED-4DB2-BD59-A6C34878D82A}">
                    <a16:rowId xmlns:a16="http://schemas.microsoft.com/office/drawing/2014/main" val="282456506"/>
                  </a:ext>
                </a:extLst>
              </a:tr>
              <a:tr h="140388">
                <a:tc>
                  <a:txBody>
                    <a:bodyPr/>
                    <a:lstStyle/>
                    <a:p>
                      <a:pPr algn="ctr" fontAlgn="b">
                        <a:buNone/>
                      </a:pPr>
                      <a:r>
                        <a:rPr lang="en-IE" sz="900" b="0" i="0" u="none" strike="noStrike">
                          <a:solidFill>
                            <a:srgbClr val="000000"/>
                          </a:solidFill>
                          <a:effectLst/>
                          <a:latin typeface="Calibri" panose="020F0502020204030204" pitchFamily="34" charset="0"/>
                        </a:rPr>
                        <a:t>W</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CHO2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MO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buNone/>
                      </a:pPr>
                      <a:r>
                        <a:rPr lang="en-IE" sz="900" b="1" i="0" u="none" strike="noStrike">
                          <a:solidFill>
                            <a:srgbClr val="000000"/>
                          </a:solidFill>
                          <a:effectLst/>
                          <a:latin typeface="Calibri" panose="020F0502020204030204" pitchFamily="34" charset="0"/>
                        </a:rPr>
                        <a:t>Mayo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0" i="0" u="none" strike="noStrike">
                          <a:solidFill>
                            <a:srgbClr val="000000"/>
                          </a:solidFill>
                          <a:effectLst/>
                          <a:latin typeface="Calibri" panose="020F0502020204030204" pitchFamily="34" charset="0"/>
                        </a:rPr>
                        <a:t>1751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1557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88.9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1751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00"/>
                          </a:solidFill>
                          <a:effectLst/>
                          <a:latin typeface="Calibri" panose="020F0502020204030204" pitchFamily="34" charset="0"/>
                        </a:rPr>
                        <a:t>1538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00"/>
                          </a:solidFill>
                          <a:effectLst/>
                          <a:latin typeface="Calibri" panose="020F0502020204030204" pitchFamily="34" charset="0"/>
                        </a:rPr>
                        <a:t>87.8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extLst>
                  <a:ext uri="{0D108BD9-81ED-4DB2-BD59-A6C34878D82A}">
                    <a16:rowId xmlns:a16="http://schemas.microsoft.com/office/drawing/2014/main" val="560908105"/>
                  </a:ext>
                </a:extLst>
              </a:tr>
              <a:tr h="140388">
                <a:tc>
                  <a:txBody>
                    <a:bodyPr/>
                    <a:lstStyle/>
                    <a:p>
                      <a:pPr algn="ctr" fontAlgn="b">
                        <a:buNone/>
                      </a:pPr>
                      <a:r>
                        <a:rPr lang="en-IE" sz="900" b="0" i="0" u="none" strike="noStrike">
                          <a:solidFill>
                            <a:srgbClr val="000000"/>
                          </a:solidFill>
                          <a:effectLst/>
                          <a:latin typeface="Calibri" panose="020F0502020204030204" pitchFamily="34" charset="0"/>
                        </a:rPr>
                        <a:t>W</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CHO2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RN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buNone/>
                      </a:pPr>
                      <a:r>
                        <a:rPr lang="en-IE" sz="900" b="1" i="0" u="none" strike="noStrike" dirty="0">
                          <a:solidFill>
                            <a:srgbClr val="000000"/>
                          </a:solidFill>
                          <a:effectLst/>
                          <a:latin typeface="Calibri" panose="020F0502020204030204" pitchFamily="34" charset="0"/>
                        </a:rPr>
                        <a:t>Roscommon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0" i="0" u="none" strike="noStrike">
                          <a:solidFill>
                            <a:srgbClr val="000000"/>
                          </a:solidFill>
                          <a:effectLst/>
                          <a:latin typeface="Calibri" panose="020F0502020204030204" pitchFamily="34" charset="0"/>
                        </a:rPr>
                        <a:t>922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807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87.5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922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00"/>
                          </a:solidFill>
                          <a:effectLst/>
                          <a:latin typeface="Calibri" panose="020F0502020204030204" pitchFamily="34" charset="0"/>
                        </a:rPr>
                        <a:t>797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00"/>
                          </a:solidFill>
                          <a:effectLst/>
                          <a:latin typeface="Calibri" panose="020F0502020204030204" pitchFamily="34" charset="0"/>
                        </a:rPr>
                        <a:t>86.4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extLst>
                  <a:ext uri="{0D108BD9-81ED-4DB2-BD59-A6C34878D82A}">
                    <a16:rowId xmlns:a16="http://schemas.microsoft.com/office/drawing/2014/main" val="3461359602"/>
                  </a:ext>
                </a:extLst>
              </a:tr>
              <a:tr h="140388">
                <a:tc>
                  <a:txBody>
                    <a:bodyPr/>
                    <a:lstStyle/>
                    <a:p>
                      <a:pPr algn="ctr" fontAlgn="b">
                        <a:buNone/>
                      </a:pPr>
                      <a:r>
                        <a:rPr lang="en-IE" sz="900" b="0" i="0" u="none" strike="noStrike">
                          <a:solidFill>
                            <a:srgbClr val="000000"/>
                          </a:solidFill>
                          <a:effectLst/>
                          <a:latin typeface="Calibri" panose="020F0502020204030204" pitchFamily="34" charset="0"/>
                        </a:rPr>
                        <a:t>MW</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CHO3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buNone/>
                      </a:pPr>
                      <a:r>
                        <a:rPr lang="en-IE" sz="900" b="1" i="0" u="none" strike="noStrike">
                          <a:solidFill>
                            <a:srgbClr val="000000"/>
                          </a:solidFill>
                          <a:effectLst/>
                          <a:latin typeface="Calibri" panose="020F0502020204030204" pitchFamily="34" charset="0"/>
                        </a:rPr>
                        <a:t>Clare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0" i="0" u="none" strike="noStrike">
                          <a:solidFill>
                            <a:srgbClr val="000000"/>
                          </a:solidFill>
                          <a:effectLst/>
                          <a:latin typeface="Calibri" panose="020F0502020204030204" pitchFamily="34" charset="0"/>
                        </a:rPr>
                        <a:t>1588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1412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88.9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1588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00"/>
                          </a:solidFill>
                          <a:effectLst/>
                          <a:latin typeface="Calibri" panose="020F0502020204030204" pitchFamily="34" charset="0"/>
                        </a:rPr>
                        <a:t>1411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00"/>
                          </a:solidFill>
                          <a:effectLst/>
                          <a:latin typeface="Calibri" panose="020F0502020204030204" pitchFamily="34" charset="0"/>
                        </a:rPr>
                        <a:t>88.9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extLst>
                  <a:ext uri="{0D108BD9-81ED-4DB2-BD59-A6C34878D82A}">
                    <a16:rowId xmlns:a16="http://schemas.microsoft.com/office/drawing/2014/main" val="1331213487"/>
                  </a:ext>
                </a:extLst>
              </a:tr>
              <a:tr h="140388">
                <a:tc>
                  <a:txBody>
                    <a:bodyPr/>
                    <a:lstStyle/>
                    <a:p>
                      <a:pPr algn="ctr" fontAlgn="b">
                        <a:buNone/>
                      </a:pPr>
                      <a:r>
                        <a:rPr lang="en-IE" sz="900" b="0" i="0" u="none" strike="noStrike">
                          <a:solidFill>
                            <a:srgbClr val="000000"/>
                          </a:solidFill>
                          <a:effectLst/>
                          <a:latin typeface="Calibri" panose="020F0502020204030204" pitchFamily="34" charset="0"/>
                        </a:rPr>
                        <a:t>MW</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CHO3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buNone/>
                      </a:pPr>
                      <a:r>
                        <a:rPr lang="en-IE" sz="900" b="1" i="0" u="none" strike="noStrike">
                          <a:solidFill>
                            <a:srgbClr val="000000"/>
                          </a:solidFill>
                          <a:effectLst/>
                          <a:latin typeface="Calibri" panose="020F0502020204030204" pitchFamily="34" charset="0"/>
                        </a:rPr>
                        <a:t>Limerick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0" i="0" u="none" strike="noStrike">
                          <a:solidFill>
                            <a:srgbClr val="000000"/>
                          </a:solidFill>
                          <a:effectLst/>
                          <a:latin typeface="Calibri" panose="020F0502020204030204" pitchFamily="34" charset="0"/>
                        </a:rPr>
                        <a:t>1839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1767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96.1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1839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00"/>
                          </a:solidFill>
                          <a:effectLst/>
                          <a:latin typeface="Calibri" panose="020F0502020204030204" pitchFamily="34" charset="0"/>
                        </a:rPr>
                        <a:t>1760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00"/>
                          </a:solidFill>
                          <a:effectLst/>
                          <a:latin typeface="Calibri" panose="020F0502020204030204" pitchFamily="34" charset="0"/>
                        </a:rPr>
                        <a:t>95.7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extLst>
                  <a:ext uri="{0D108BD9-81ED-4DB2-BD59-A6C34878D82A}">
                    <a16:rowId xmlns:a16="http://schemas.microsoft.com/office/drawing/2014/main" val="3653642788"/>
                  </a:ext>
                </a:extLst>
              </a:tr>
              <a:tr h="133554">
                <a:tc>
                  <a:txBody>
                    <a:bodyPr/>
                    <a:lstStyle/>
                    <a:p>
                      <a:pPr algn="ctr" fontAlgn="b">
                        <a:buNone/>
                      </a:pPr>
                      <a:r>
                        <a:rPr lang="en-IE" sz="900" b="0" i="0" u="none" strike="noStrike">
                          <a:solidFill>
                            <a:srgbClr val="000000"/>
                          </a:solidFill>
                          <a:effectLst/>
                          <a:latin typeface="Calibri" panose="020F0502020204030204" pitchFamily="34" charset="0"/>
                        </a:rPr>
                        <a:t>MW</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CHO3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TN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buNone/>
                      </a:pPr>
                      <a:r>
                        <a:rPr lang="en-IE" sz="900" b="1" i="0" u="none" strike="noStrike">
                          <a:solidFill>
                            <a:srgbClr val="000000"/>
                          </a:solidFill>
                          <a:effectLst/>
                          <a:latin typeface="Calibri" panose="020F0502020204030204" pitchFamily="34" charset="0"/>
                        </a:rPr>
                        <a:t>Tipperary North/East Limerick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0" i="0" u="none" strike="noStrike">
                          <a:solidFill>
                            <a:srgbClr val="000000"/>
                          </a:solidFill>
                          <a:effectLst/>
                          <a:latin typeface="Calibri" panose="020F0502020204030204" pitchFamily="34" charset="0"/>
                        </a:rPr>
                        <a:t>1747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1655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94.7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1747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00"/>
                          </a:solidFill>
                          <a:effectLst/>
                          <a:latin typeface="Calibri" panose="020F0502020204030204" pitchFamily="34" charset="0"/>
                        </a:rPr>
                        <a:t>1660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00"/>
                          </a:solidFill>
                          <a:effectLst/>
                          <a:latin typeface="Calibri" panose="020F0502020204030204" pitchFamily="34" charset="0"/>
                        </a:rPr>
                        <a:t>95.0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extLst>
                  <a:ext uri="{0D108BD9-81ED-4DB2-BD59-A6C34878D82A}">
                    <a16:rowId xmlns:a16="http://schemas.microsoft.com/office/drawing/2014/main" val="3367627198"/>
                  </a:ext>
                </a:extLst>
              </a:tr>
              <a:tr h="140388">
                <a:tc>
                  <a:txBody>
                    <a:bodyPr/>
                    <a:lstStyle/>
                    <a:p>
                      <a:pPr algn="ctr" fontAlgn="b">
                        <a:buNone/>
                      </a:pPr>
                      <a:r>
                        <a:rPr lang="en-IE" sz="900" b="0" i="0" u="none" strike="noStrike">
                          <a:solidFill>
                            <a:srgbClr val="000000"/>
                          </a:solidFill>
                          <a:effectLst/>
                          <a:latin typeface="Calibri" panose="020F0502020204030204" pitchFamily="34" charset="0"/>
                        </a:rPr>
                        <a:t>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CHO4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KY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buNone/>
                      </a:pPr>
                      <a:r>
                        <a:rPr lang="en-IE" sz="900" b="1" i="0" u="none" strike="noStrike" dirty="0">
                          <a:solidFill>
                            <a:srgbClr val="000000"/>
                          </a:solidFill>
                          <a:effectLst/>
                          <a:latin typeface="Calibri" panose="020F0502020204030204" pitchFamily="34" charset="0"/>
                        </a:rPr>
                        <a:t>Kerry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0" i="0" u="none" strike="noStrike">
                          <a:solidFill>
                            <a:srgbClr val="000000"/>
                          </a:solidFill>
                          <a:effectLst/>
                          <a:latin typeface="Calibri" panose="020F0502020204030204" pitchFamily="34" charset="0"/>
                        </a:rPr>
                        <a:t>1867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1603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85.9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1867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00"/>
                          </a:solidFill>
                          <a:effectLst/>
                          <a:latin typeface="Calibri" panose="020F0502020204030204" pitchFamily="34" charset="0"/>
                        </a:rPr>
                        <a:t>1603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00"/>
                          </a:solidFill>
                          <a:effectLst/>
                          <a:latin typeface="Calibri" panose="020F0502020204030204" pitchFamily="34" charset="0"/>
                        </a:rPr>
                        <a:t>85.9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extLst>
                  <a:ext uri="{0D108BD9-81ED-4DB2-BD59-A6C34878D82A}">
                    <a16:rowId xmlns:a16="http://schemas.microsoft.com/office/drawing/2014/main" val="3598891885"/>
                  </a:ext>
                </a:extLst>
              </a:tr>
              <a:tr h="140388">
                <a:tc>
                  <a:txBody>
                    <a:bodyPr/>
                    <a:lstStyle/>
                    <a:p>
                      <a:pPr algn="ctr" fontAlgn="b">
                        <a:buNone/>
                      </a:pPr>
                      <a:r>
                        <a:rPr lang="en-IE" sz="900" b="0" i="0" u="none" strike="noStrike">
                          <a:solidFill>
                            <a:srgbClr val="000000"/>
                          </a:solidFill>
                          <a:effectLst/>
                          <a:latin typeface="Calibri" panose="020F0502020204030204" pitchFamily="34" charset="0"/>
                        </a:rPr>
                        <a:t>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CHO4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NC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buNone/>
                      </a:pPr>
                      <a:r>
                        <a:rPr lang="en-IE" sz="900" b="1" i="0" u="none" strike="noStrike">
                          <a:solidFill>
                            <a:srgbClr val="000000"/>
                          </a:solidFill>
                          <a:effectLst/>
                          <a:latin typeface="Calibri" panose="020F0502020204030204" pitchFamily="34" charset="0"/>
                        </a:rPr>
                        <a:t>North Cork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0" i="0" u="none" strike="noStrike">
                          <a:solidFill>
                            <a:srgbClr val="000000"/>
                          </a:solidFill>
                          <a:effectLst/>
                          <a:latin typeface="Calibri" panose="020F0502020204030204" pitchFamily="34" charset="0"/>
                        </a:rPr>
                        <a:t>1261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1220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96.7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1261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00"/>
                          </a:solidFill>
                          <a:effectLst/>
                          <a:latin typeface="Calibri" panose="020F0502020204030204" pitchFamily="34" charset="0"/>
                        </a:rPr>
                        <a:t>1211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00"/>
                          </a:solidFill>
                          <a:effectLst/>
                          <a:latin typeface="Calibri" panose="020F0502020204030204" pitchFamily="34" charset="0"/>
                        </a:rPr>
                        <a:t>96.0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extLst>
                  <a:ext uri="{0D108BD9-81ED-4DB2-BD59-A6C34878D82A}">
                    <a16:rowId xmlns:a16="http://schemas.microsoft.com/office/drawing/2014/main" val="1086919749"/>
                  </a:ext>
                </a:extLst>
              </a:tr>
              <a:tr h="140388">
                <a:tc>
                  <a:txBody>
                    <a:bodyPr/>
                    <a:lstStyle/>
                    <a:p>
                      <a:pPr algn="ctr" fontAlgn="b">
                        <a:buNone/>
                      </a:pPr>
                      <a:r>
                        <a:rPr lang="en-IE" sz="900" b="0" i="0" u="none" strike="noStrike">
                          <a:solidFill>
                            <a:srgbClr val="000000"/>
                          </a:solidFill>
                          <a:effectLst/>
                          <a:latin typeface="Calibri" panose="020F0502020204030204" pitchFamily="34" charset="0"/>
                        </a:rPr>
                        <a:t>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CHO4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NSL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buNone/>
                      </a:pPr>
                      <a:r>
                        <a:rPr lang="en-IE" sz="900" b="1" i="0" u="none" strike="noStrike">
                          <a:solidFill>
                            <a:srgbClr val="000000"/>
                          </a:solidFill>
                          <a:effectLst/>
                          <a:latin typeface="Calibri" panose="020F0502020204030204" pitchFamily="34" charset="0"/>
                        </a:rPr>
                        <a:t>North Lee - Cork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0" i="0" u="none" strike="noStrike">
                          <a:solidFill>
                            <a:srgbClr val="000000"/>
                          </a:solidFill>
                          <a:effectLst/>
                          <a:latin typeface="Calibri" panose="020F0502020204030204" pitchFamily="34" charset="0"/>
                        </a:rPr>
                        <a:t>2180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2031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93.2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2180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00"/>
                          </a:solidFill>
                          <a:effectLst/>
                          <a:latin typeface="Calibri" panose="020F0502020204030204" pitchFamily="34" charset="0"/>
                        </a:rPr>
                        <a:t>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00"/>
                          </a:solidFill>
                          <a:effectLst/>
                          <a:latin typeface="Calibri" panose="020F0502020204030204" pitchFamily="34" charset="0"/>
                        </a:rPr>
                        <a:t>92.6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extLst>
                  <a:ext uri="{0D108BD9-81ED-4DB2-BD59-A6C34878D82A}">
                    <a16:rowId xmlns:a16="http://schemas.microsoft.com/office/drawing/2014/main" val="1596028611"/>
                  </a:ext>
                </a:extLst>
              </a:tr>
              <a:tr h="140388">
                <a:tc>
                  <a:txBody>
                    <a:bodyPr/>
                    <a:lstStyle/>
                    <a:p>
                      <a:pPr algn="ctr" fontAlgn="b">
                        <a:buNone/>
                      </a:pPr>
                      <a:r>
                        <a:rPr lang="en-IE" sz="900" b="0" i="0" u="none" strike="noStrike">
                          <a:solidFill>
                            <a:srgbClr val="000000"/>
                          </a:solidFill>
                          <a:effectLst/>
                          <a:latin typeface="Calibri" panose="020F0502020204030204" pitchFamily="34" charset="0"/>
                        </a:rPr>
                        <a:t>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CHO4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NSL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buNone/>
                      </a:pPr>
                      <a:r>
                        <a:rPr lang="en-IE" sz="900" b="1" i="0" u="none" strike="noStrike">
                          <a:solidFill>
                            <a:srgbClr val="000000"/>
                          </a:solidFill>
                          <a:effectLst/>
                          <a:latin typeface="Calibri" panose="020F0502020204030204" pitchFamily="34" charset="0"/>
                        </a:rPr>
                        <a:t>South Lee - Cork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0" i="0" u="none" strike="noStrike">
                          <a:solidFill>
                            <a:srgbClr val="000000"/>
                          </a:solidFill>
                          <a:effectLst/>
                          <a:latin typeface="Calibri" panose="020F0502020204030204" pitchFamily="34" charset="0"/>
                        </a:rPr>
                        <a:t>2841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2677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94.2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2841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00"/>
                          </a:solidFill>
                          <a:effectLst/>
                          <a:latin typeface="Calibri" panose="020F0502020204030204" pitchFamily="34" charset="0"/>
                        </a:rPr>
                        <a:t>2659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00"/>
                          </a:solidFill>
                          <a:effectLst/>
                          <a:latin typeface="Calibri" panose="020F0502020204030204" pitchFamily="34" charset="0"/>
                        </a:rPr>
                        <a:t>93.6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extLst>
                  <a:ext uri="{0D108BD9-81ED-4DB2-BD59-A6C34878D82A}">
                    <a16:rowId xmlns:a16="http://schemas.microsoft.com/office/drawing/2014/main" val="4051727026"/>
                  </a:ext>
                </a:extLst>
              </a:tr>
              <a:tr h="140388">
                <a:tc>
                  <a:txBody>
                    <a:bodyPr/>
                    <a:lstStyle/>
                    <a:p>
                      <a:pPr algn="ctr" fontAlgn="b">
                        <a:buNone/>
                      </a:pPr>
                      <a:r>
                        <a:rPr lang="en-IE" sz="900" b="0" i="0" u="none" strike="noStrike">
                          <a:solidFill>
                            <a:srgbClr val="000000"/>
                          </a:solidFill>
                          <a:effectLst/>
                          <a:latin typeface="Calibri" panose="020F0502020204030204" pitchFamily="34" charset="0"/>
                        </a:rPr>
                        <a:t>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CHO4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WC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buNone/>
                      </a:pPr>
                      <a:r>
                        <a:rPr lang="en-IE" sz="900" b="1" i="0" u="none" strike="noStrike">
                          <a:solidFill>
                            <a:srgbClr val="000000"/>
                          </a:solidFill>
                          <a:effectLst/>
                          <a:latin typeface="Calibri" panose="020F0502020204030204" pitchFamily="34" charset="0"/>
                        </a:rPr>
                        <a:t>West Cork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0" i="0" u="none" strike="noStrike" dirty="0">
                          <a:solidFill>
                            <a:srgbClr val="000000"/>
                          </a:solidFill>
                          <a:effectLst/>
                          <a:latin typeface="Calibri" panose="020F0502020204030204" pitchFamily="34" charset="0"/>
                        </a:rPr>
                        <a:t>745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675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90.6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745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00"/>
                          </a:solidFill>
                          <a:effectLst/>
                          <a:latin typeface="Calibri" panose="020F0502020204030204" pitchFamily="34" charset="0"/>
                        </a:rPr>
                        <a:t>668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00"/>
                          </a:solidFill>
                          <a:effectLst/>
                          <a:latin typeface="Calibri" panose="020F0502020204030204" pitchFamily="34" charset="0"/>
                        </a:rPr>
                        <a:t>89.7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extLst>
                  <a:ext uri="{0D108BD9-81ED-4DB2-BD59-A6C34878D82A}">
                    <a16:rowId xmlns:a16="http://schemas.microsoft.com/office/drawing/2014/main" val="352467759"/>
                  </a:ext>
                </a:extLst>
              </a:tr>
              <a:tr h="140388">
                <a:tc>
                  <a:txBody>
                    <a:bodyPr/>
                    <a:lstStyle/>
                    <a:p>
                      <a:pPr algn="ctr" fontAlgn="b">
                        <a:buNone/>
                      </a:pPr>
                      <a:r>
                        <a:rPr lang="en-IE" sz="900" b="0" i="0" u="none" strike="noStrike">
                          <a:solidFill>
                            <a:srgbClr val="000000"/>
                          </a:solidFill>
                          <a:effectLst/>
                          <a:latin typeface="Calibri" panose="020F0502020204030204" pitchFamily="34" charset="0"/>
                        </a:rPr>
                        <a:t>SE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CHO5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CW/KK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buNone/>
                      </a:pPr>
                      <a:r>
                        <a:rPr lang="en-IE" sz="900" b="1" i="0" u="none" strike="noStrike">
                          <a:solidFill>
                            <a:srgbClr val="000000"/>
                          </a:solidFill>
                          <a:effectLst/>
                          <a:latin typeface="Calibri" panose="020F0502020204030204" pitchFamily="34" charset="0"/>
                        </a:rPr>
                        <a:t>Carlow/Kilkenny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0" i="0" u="none" strike="noStrike">
                          <a:solidFill>
                            <a:srgbClr val="000000"/>
                          </a:solidFill>
                          <a:effectLst/>
                          <a:latin typeface="Calibri" panose="020F0502020204030204" pitchFamily="34" charset="0"/>
                        </a:rPr>
                        <a:t>1828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1723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94.3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1828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00"/>
                          </a:solidFill>
                          <a:effectLst/>
                          <a:latin typeface="Calibri" panose="020F0502020204030204" pitchFamily="34" charset="0"/>
                        </a:rPr>
                        <a:t>1709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00"/>
                          </a:solidFill>
                          <a:effectLst/>
                          <a:latin typeface="Calibri" panose="020F0502020204030204" pitchFamily="34" charset="0"/>
                        </a:rPr>
                        <a:t>93.5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extLst>
                  <a:ext uri="{0D108BD9-81ED-4DB2-BD59-A6C34878D82A}">
                    <a16:rowId xmlns:a16="http://schemas.microsoft.com/office/drawing/2014/main" val="602238207"/>
                  </a:ext>
                </a:extLst>
              </a:tr>
              <a:tr h="140388">
                <a:tc>
                  <a:txBody>
                    <a:bodyPr/>
                    <a:lstStyle/>
                    <a:p>
                      <a:pPr algn="ctr" fontAlgn="b">
                        <a:buNone/>
                      </a:pPr>
                      <a:r>
                        <a:rPr lang="en-IE" sz="900" b="0" i="0" u="none" strike="noStrike">
                          <a:solidFill>
                            <a:srgbClr val="000000"/>
                          </a:solidFill>
                          <a:effectLst/>
                          <a:latin typeface="Calibri" panose="020F0502020204030204" pitchFamily="34" charset="0"/>
                        </a:rPr>
                        <a:t>SE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CHO5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buNone/>
                      </a:pPr>
                      <a:r>
                        <a:rPr lang="en-IE" sz="900" b="1" i="0" u="none" strike="noStrike">
                          <a:solidFill>
                            <a:srgbClr val="000000"/>
                          </a:solidFill>
                          <a:effectLst/>
                          <a:latin typeface="Calibri" panose="020F0502020204030204" pitchFamily="34" charset="0"/>
                        </a:rPr>
                        <a:t>Tipperary South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0" i="0" u="none" strike="noStrike">
                          <a:solidFill>
                            <a:srgbClr val="000000"/>
                          </a:solidFill>
                          <a:effectLst/>
                          <a:latin typeface="Calibri" panose="020F0502020204030204" pitchFamily="34" charset="0"/>
                        </a:rPr>
                        <a:t>1289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1181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91.6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1289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00"/>
                          </a:solidFill>
                          <a:effectLst/>
                          <a:latin typeface="Calibri" panose="020F0502020204030204" pitchFamily="34" charset="0"/>
                        </a:rPr>
                        <a:t>1168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00"/>
                          </a:solidFill>
                          <a:effectLst/>
                          <a:latin typeface="Calibri" panose="020F0502020204030204" pitchFamily="34" charset="0"/>
                        </a:rPr>
                        <a:t>90.6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extLst>
                  <a:ext uri="{0D108BD9-81ED-4DB2-BD59-A6C34878D82A}">
                    <a16:rowId xmlns:a16="http://schemas.microsoft.com/office/drawing/2014/main" val="3864560773"/>
                  </a:ext>
                </a:extLst>
              </a:tr>
              <a:tr h="140388">
                <a:tc>
                  <a:txBody>
                    <a:bodyPr/>
                    <a:lstStyle/>
                    <a:p>
                      <a:pPr algn="ctr" fontAlgn="b">
                        <a:buNone/>
                      </a:pPr>
                      <a:r>
                        <a:rPr lang="en-IE" sz="900" b="0" i="0" u="none" strike="noStrike">
                          <a:solidFill>
                            <a:srgbClr val="000000"/>
                          </a:solidFill>
                          <a:effectLst/>
                          <a:latin typeface="Calibri" panose="020F0502020204030204" pitchFamily="34" charset="0"/>
                        </a:rPr>
                        <a:t>SE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CHO5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WD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buNone/>
                      </a:pPr>
                      <a:r>
                        <a:rPr lang="en-IE" sz="900" b="1" i="0" u="none" strike="noStrike">
                          <a:solidFill>
                            <a:srgbClr val="000000"/>
                          </a:solidFill>
                          <a:effectLst/>
                          <a:latin typeface="Calibri" panose="020F0502020204030204" pitchFamily="34" charset="0"/>
                        </a:rPr>
                        <a:t>Waterford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0" i="0" u="none" strike="noStrike">
                          <a:solidFill>
                            <a:srgbClr val="000000"/>
                          </a:solidFill>
                          <a:effectLst/>
                          <a:latin typeface="Calibri" panose="020F0502020204030204" pitchFamily="34" charset="0"/>
                        </a:rPr>
                        <a:t>1755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1635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93.2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1755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00"/>
                          </a:solidFill>
                          <a:effectLst/>
                          <a:latin typeface="Calibri" panose="020F0502020204030204" pitchFamily="34" charset="0"/>
                        </a:rPr>
                        <a:t>1585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00"/>
                          </a:solidFill>
                          <a:effectLst/>
                          <a:latin typeface="Calibri" panose="020F0502020204030204" pitchFamily="34" charset="0"/>
                        </a:rPr>
                        <a:t>90.3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extLst>
                  <a:ext uri="{0D108BD9-81ED-4DB2-BD59-A6C34878D82A}">
                    <a16:rowId xmlns:a16="http://schemas.microsoft.com/office/drawing/2014/main" val="2609101652"/>
                  </a:ext>
                </a:extLst>
              </a:tr>
              <a:tr h="140388">
                <a:tc>
                  <a:txBody>
                    <a:bodyPr/>
                    <a:lstStyle/>
                    <a:p>
                      <a:pPr algn="ctr" fontAlgn="b">
                        <a:buNone/>
                      </a:pPr>
                      <a:r>
                        <a:rPr lang="en-IE" sz="900" b="0" i="0" u="none" strike="noStrike">
                          <a:solidFill>
                            <a:srgbClr val="000000"/>
                          </a:solidFill>
                          <a:effectLst/>
                          <a:latin typeface="Calibri" panose="020F0502020204030204" pitchFamily="34" charset="0"/>
                        </a:rPr>
                        <a:t>SE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CHO5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WX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buNone/>
                      </a:pPr>
                      <a:r>
                        <a:rPr lang="en-IE" sz="900" b="1" i="0" u="none" strike="noStrike">
                          <a:solidFill>
                            <a:srgbClr val="000000"/>
                          </a:solidFill>
                          <a:effectLst/>
                          <a:latin typeface="Calibri" panose="020F0502020204030204" pitchFamily="34" charset="0"/>
                        </a:rPr>
                        <a:t>Wexford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0" i="0" u="none" strike="noStrike" dirty="0">
                          <a:solidFill>
                            <a:srgbClr val="000000"/>
                          </a:solidFill>
                          <a:effectLst/>
                          <a:latin typeface="Calibri" panose="020F0502020204030204" pitchFamily="34" charset="0"/>
                        </a:rPr>
                        <a:t>1974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1780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90.2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1974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00"/>
                          </a:solidFill>
                          <a:effectLst/>
                          <a:latin typeface="Calibri" panose="020F0502020204030204" pitchFamily="34" charset="0"/>
                        </a:rPr>
                        <a:t>1783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00"/>
                          </a:solidFill>
                          <a:effectLst/>
                          <a:latin typeface="Calibri" panose="020F0502020204030204" pitchFamily="34" charset="0"/>
                        </a:rPr>
                        <a:t>90.3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extLst>
                  <a:ext uri="{0D108BD9-81ED-4DB2-BD59-A6C34878D82A}">
                    <a16:rowId xmlns:a16="http://schemas.microsoft.com/office/drawing/2014/main" val="665739904"/>
                  </a:ext>
                </a:extLst>
              </a:tr>
              <a:tr h="140388">
                <a:tc>
                  <a:txBody>
                    <a:bodyPr/>
                    <a:lstStyle/>
                    <a:p>
                      <a:pPr algn="ctr" fontAlgn="b">
                        <a:buNone/>
                      </a:pPr>
                      <a:r>
                        <a:rPr lang="en-IE" sz="900" b="0" i="0" u="none" strike="noStrike" dirty="0">
                          <a:solidFill>
                            <a:srgbClr val="FFFF00"/>
                          </a:solidFill>
                          <a:effectLst/>
                          <a:latin typeface="Calibri" panose="020F0502020204030204" pitchFamily="34" charset="0"/>
                        </a:rPr>
                        <a:t>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buNone/>
                      </a:pPr>
                      <a:r>
                        <a:rPr lang="en-IE" sz="900" b="1" i="0" u="none" strike="noStrike" dirty="0">
                          <a:solidFill>
                            <a:srgbClr val="FFFF00"/>
                          </a:solidFill>
                          <a:effectLst/>
                          <a:latin typeface="Calibri" panose="020F0502020204030204" pitchFamily="34" charset="0"/>
                        </a:rPr>
                        <a:t>CHO6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buNone/>
                      </a:pPr>
                      <a:r>
                        <a:rPr lang="en-IE" sz="900" b="1" i="0" u="none" strike="noStrike" dirty="0">
                          <a:solidFill>
                            <a:srgbClr val="FFFF00"/>
                          </a:solidFill>
                          <a:effectLst/>
                          <a:latin typeface="Calibri" panose="020F0502020204030204" pitchFamily="34" charset="0"/>
                        </a:rPr>
                        <a:t>CCA1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l" fontAlgn="ctr">
                        <a:buNone/>
                      </a:pPr>
                      <a:r>
                        <a:rPr lang="en-IE" sz="900" b="1" i="0" u="none" strike="noStrike" dirty="0">
                          <a:solidFill>
                            <a:srgbClr val="FFFF00"/>
                          </a:solidFill>
                          <a:effectLst/>
                          <a:latin typeface="Calibri" panose="020F0502020204030204" pitchFamily="34" charset="0"/>
                        </a:rPr>
                        <a:t>Dublin South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buNone/>
                      </a:pPr>
                      <a:r>
                        <a:rPr lang="en-IE" sz="900" b="0" i="0" u="none" strike="noStrike" dirty="0">
                          <a:solidFill>
                            <a:srgbClr val="FFFF00"/>
                          </a:solidFill>
                          <a:effectLst/>
                          <a:latin typeface="Calibri" panose="020F0502020204030204" pitchFamily="34" charset="0"/>
                        </a:rPr>
                        <a:t>1481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buNone/>
                      </a:pPr>
                      <a:r>
                        <a:rPr lang="en-IE" sz="900" b="0" i="0" u="none" strike="noStrike" dirty="0">
                          <a:solidFill>
                            <a:srgbClr val="FFFF00"/>
                          </a:solidFill>
                          <a:effectLst/>
                          <a:latin typeface="Calibri" panose="020F0502020204030204" pitchFamily="34" charset="0"/>
                        </a:rPr>
                        <a:t>1481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buNone/>
                      </a:pPr>
                      <a:r>
                        <a:rPr lang="en-IE" sz="900" b="0" i="0" u="none" strike="noStrike" dirty="0">
                          <a:solidFill>
                            <a:srgbClr val="FFFF00"/>
                          </a:solidFill>
                          <a:effectLst/>
                          <a:latin typeface="Calibri" panose="020F050202020403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buNone/>
                      </a:pPr>
                      <a:r>
                        <a:rPr lang="en-IE" sz="900" b="0" i="0" u="none" strike="noStrike">
                          <a:solidFill>
                            <a:srgbClr val="FFFF00"/>
                          </a:solidFill>
                          <a:effectLst/>
                          <a:latin typeface="Calibri" panose="020F0502020204030204" pitchFamily="34" charset="0"/>
                        </a:rPr>
                        <a:t>1481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buNone/>
                      </a:pPr>
                      <a:r>
                        <a:rPr lang="en-IE" sz="900" b="0" i="0" u="none" strike="noStrike">
                          <a:solidFill>
                            <a:srgbClr val="FFFF00"/>
                          </a:solidFill>
                          <a:effectLst/>
                          <a:latin typeface="Calibri" panose="020F0502020204030204" pitchFamily="34" charset="0"/>
                        </a:rPr>
                        <a:t>1481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buNone/>
                      </a:pPr>
                      <a:r>
                        <a:rPr lang="en-IE" sz="900" b="0" i="0" u="none" strike="noStrike">
                          <a:solidFill>
                            <a:srgbClr val="FFFF00"/>
                          </a:solidFill>
                          <a:effectLst/>
                          <a:latin typeface="Calibri" panose="020F0502020204030204" pitchFamily="34" charset="0"/>
                        </a:rPr>
                        <a:t>100.0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extLst>
                  <a:ext uri="{0D108BD9-81ED-4DB2-BD59-A6C34878D82A}">
                    <a16:rowId xmlns:a16="http://schemas.microsoft.com/office/drawing/2014/main" val="3499080078"/>
                  </a:ext>
                </a:extLst>
              </a:tr>
              <a:tr h="140388">
                <a:tc>
                  <a:txBody>
                    <a:bodyPr/>
                    <a:lstStyle/>
                    <a:p>
                      <a:pPr algn="ctr" fontAlgn="b">
                        <a:buNone/>
                      </a:pPr>
                      <a:r>
                        <a:rPr lang="en-IE" sz="900" b="0" i="0" u="none" strike="noStrike">
                          <a:solidFill>
                            <a:srgbClr val="FFFF00"/>
                          </a:solidFill>
                          <a:effectLst/>
                          <a:latin typeface="Calibri" panose="020F0502020204030204" pitchFamily="34" charset="0"/>
                        </a:rPr>
                        <a:t>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buNone/>
                      </a:pPr>
                      <a:r>
                        <a:rPr lang="en-IE" sz="900" b="1" i="0" u="none" strike="noStrike">
                          <a:solidFill>
                            <a:srgbClr val="FFFF00"/>
                          </a:solidFill>
                          <a:effectLst/>
                          <a:latin typeface="Calibri" panose="020F0502020204030204" pitchFamily="34" charset="0"/>
                        </a:rPr>
                        <a:t>CHO6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buNone/>
                      </a:pPr>
                      <a:r>
                        <a:rPr lang="en-IE" sz="900" b="1" i="0" u="none" strike="noStrike">
                          <a:solidFill>
                            <a:srgbClr val="FFFF00"/>
                          </a:solidFill>
                          <a:effectLst/>
                          <a:latin typeface="Calibri" panose="020F0502020204030204" pitchFamily="34" charset="0"/>
                        </a:rPr>
                        <a:t>CCA2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l" fontAlgn="ctr">
                        <a:buNone/>
                      </a:pPr>
                      <a:r>
                        <a:rPr lang="en-IE" sz="900" b="1" i="0" u="none" strike="noStrike" dirty="0">
                          <a:solidFill>
                            <a:srgbClr val="FFFF00"/>
                          </a:solidFill>
                          <a:effectLst/>
                          <a:latin typeface="Calibri" panose="020F0502020204030204" pitchFamily="34" charset="0"/>
                        </a:rPr>
                        <a:t>Dublin South East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buNone/>
                      </a:pPr>
                      <a:r>
                        <a:rPr lang="en-IE" sz="900" b="0" i="0" u="none" strike="noStrike" dirty="0">
                          <a:solidFill>
                            <a:srgbClr val="FFFF00"/>
                          </a:solidFill>
                          <a:effectLst/>
                          <a:latin typeface="Calibri" panose="020F0502020204030204" pitchFamily="34" charset="0"/>
                        </a:rPr>
                        <a:t>1408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buNone/>
                      </a:pPr>
                      <a:r>
                        <a:rPr lang="en-IE" sz="900" b="0" i="0" u="none" strike="noStrike" dirty="0">
                          <a:solidFill>
                            <a:srgbClr val="FFFF00"/>
                          </a:solidFill>
                          <a:effectLst/>
                          <a:latin typeface="Calibri" panose="020F0502020204030204" pitchFamily="34" charset="0"/>
                        </a:rPr>
                        <a:t>1408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buNone/>
                      </a:pPr>
                      <a:r>
                        <a:rPr lang="en-IE" sz="900" b="0" i="0" u="none" strike="noStrike" dirty="0">
                          <a:solidFill>
                            <a:srgbClr val="FFFF00"/>
                          </a:solidFill>
                          <a:effectLst/>
                          <a:latin typeface="Calibri" panose="020F050202020403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buNone/>
                      </a:pPr>
                      <a:r>
                        <a:rPr lang="en-IE" sz="900" b="0" i="0" u="none" strike="noStrike" dirty="0">
                          <a:solidFill>
                            <a:srgbClr val="FFFF00"/>
                          </a:solidFill>
                          <a:effectLst/>
                          <a:latin typeface="Calibri" panose="020F0502020204030204" pitchFamily="34" charset="0"/>
                        </a:rPr>
                        <a:t>1408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buNone/>
                      </a:pPr>
                      <a:r>
                        <a:rPr lang="en-IE" sz="900" b="0" i="0" u="none" strike="noStrike" dirty="0">
                          <a:solidFill>
                            <a:srgbClr val="FFFF00"/>
                          </a:solidFill>
                          <a:effectLst/>
                          <a:latin typeface="Calibri" panose="020F0502020204030204" pitchFamily="34" charset="0"/>
                        </a:rPr>
                        <a:t>1408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buNone/>
                      </a:pPr>
                      <a:r>
                        <a:rPr lang="en-IE" sz="900" b="0" i="0" u="none" strike="noStrike" dirty="0">
                          <a:solidFill>
                            <a:srgbClr val="FFFF00"/>
                          </a:solidFill>
                          <a:effectLst/>
                          <a:latin typeface="Calibri" panose="020F0502020204030204" pitchFamily="34" charset="0"/>
                        </a:rPr>
                        <a:t>100.0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extLst>
                  <a:ext uri="{0D108BD9-81ED-4DB2-BD59-A6C34878D82A}">
                    <a16:rowId xmlns:a16="http://schemas.microsoft.com/office/drawing/2014/main" val="2708261477"/>
                  </a:ext>
                </a:extLst>
              </a:tr>
              <a:tr h="140388">
                <a:tc>
                  <a:txBody>
                    <a:bodyPr/>
                    <a:lstStyle/>
                    <a:p>
                      <a:pPr algn="ctr" fontAlgn="b">
                        <a:buNone/>
                      </a:pPr>
                      <a:r>
                        <a:rPr lang="en-IE" sz="900" b="0" i="0" u="none" strike="noStrike">
                          <a:solidFill>
                            <a:srgbClr val="000000"/>
                          </a:solidFill>
                          <a:effectLst/>
                          <a:latin typeface="Calibri" panose="020F0502020204030204" pitchFamily="34" charset="0"/>
                        </a:rPr>
                        <a:t>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CHO6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CCA10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buNone/>
                      </a:pPr>
                      <a:r>
                        <a:rPr lang="en-IE" sz="900" b="1" i="0" u="none" strike="noStrike" dirty="0">
                          <a:solidFill>
                            <a:srgbClr val="000000"/>
                          </a:solidFill>
                          <a:effectLst/>
                          <a:latin typeface="Calibri" panose="020F0502020204030204" pitchFamily="34" charset="0"/>
                        </a:rPr>
                        <a:t>Wicklow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0" i="0" u="none" strike="noStrike">
                          <a:solidFill>
                            <a:srgbClr val="000000"/>
                          </a:solidFill>
                          <a:effectLst/>
                          <a:latin typeface="Calibri" panose="020F0502020204030204" pitchFamily="34" charset="0"/>
                        </a:rPr>
                        <a:t>1641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dirty="0">
                          <a:solidFill>
                            <a:srgbClr val="000000"/>
                          </a:solidFill>
                          <a:effectLst/>
                          <a:latin typeface="Calibri" panose="020F0502020204030204" pitchFamily="34" charset="0"/>
                        </a:rPr>
                        <a:t>1556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dirty="0">
                          <a:solidFill>
                            <a:srgbClr val="000000"/>
                          </a:solidFill>
                          <a:effectLst/>
                          <a:latin typeface="Calibri" panose="020F0502020204030204" pitchFamily="34" charset="0"/>
                        </a:rPr>
                        <a:t>94.8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dirty="0">
                          <a:solidFill>
                            <a:srgbClr val="000000"/>
                          </a:solidFill>
                          <a:effectLst/>
                          <a:latin typeface="Calibri" panose="020F0502020204030204" pitchFamily="34" charset="0"/>
                        </a:rPr>
                        <a:t>1641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dirty="0">
                          <a:solidFill>
                            <a:srgbClr val="000000"/>
                          </a:solidFill>
                          <a:effectLst/>
                          <a:latin typeface="Calibri" panose="020F0502020204030204" pitchFamily="34" charset="0"/>
                        </a:rPr>
                        <a:t>1546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dirty="0">
                          <a:solidFill>
                            <a:srgbClr val="000000"/>
                          </a:solidFill>
                          <a:effectLst/>
                          <a:latin typeface="Calibri" panose="020F0502020204030204" pitchFamily="34" charset="0"/>
                        </a:rPr>
                        <a:t>94.2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extLst>
                  <a:ext uri="{0D108BD9-81ED-4DB2-BD59-A6C34878D82A}">
                    <a16:rowId xmlns:a16="http://schemas.microsoft.com/office/drawing/2014/main" val="3428965441"/>
                  </a:ext>
                </a:extLst>
              </a:tr>
              <a:tr h="140388">
                <a:tc>
                  <a:txBody>
                    <a:bodyPr/>
                    <a:lstStyle/>
                    <a:p>
                      <a:pPr algn="ctr" fontAlgn="b">
                        <a:buNone/>
                      </a:pPr>
                      <a:r>
                        <a:rPr lang="en-IE" sz="900" b="0" i="0" u="none" strike="noStrike">
                          <a:solidFill>
                            <a:srgbClr val="000000"/>
                          </a:solidFill>
                          <a:effectLst/>
                          <a:latin typeface="Calibri" panose="020F0502020204030204" pitchFamily="34" charset="0"/>
                        </a:rPr>
                        <a:t>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CHO7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CCA3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buNone/>
                      </a:pPr>
                      <a:r>
                        <a:rPr lang="en-IE" sz="900" b="1" i="0" u="none" strike="noStrike">
                          <a:solidFill>
                            <a:srgbClr val="000000"/>
                          </a:solidFill>
                          <a:effectLst/>
                          <a:latin typeface="Calibri" panose="020F0502020204030204" pitchFamily="34" charset="0"/>
                        </a:rPr>
                        <a:t>Dublin South City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0" i="0" u="none" strike="noStrike">
                          <a:solidFill>
                            <a:srgbClr val="000000"/>
                          </a:solidFill>
                          <a:effectLst/>
                          <a:latin typeface="Calibri" panose="020F0502020204030204" pitchFamily="34" charset="0"/>
                        </a:rPr>
                        <a:t>1686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1480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dirty="0">
                          <a:solidFill>
                            <a:srgbClr val="000000"/>
                          </a:solidFill>
                          <a:effectLst/>
                          <a:latin typeface="Calibri" panose="020F0502020204030204" pitchFamily="34" charset="0"/>
                        </a:rPr>
                        <a:t>87.8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dirty="0">
                          <a:solidFill>
                            <a:srgbClr val="000000"/>
                          </a:solidFill>
                          <a:effectLst/>
                          <a:latin typeface="Calibri" panose="020F0502020204030204" pitchFamily="34" charset="0"/>
                        </a:rPr>
                        <a:t>1686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dirty="0">
                          <a:solidFill>
                            <a:srgbClr val="000000"/>
                          </a:solidFill>
                          <a:effectLst/>
                          <a:latin typeface="Calibri" panose="020F0502020204030204" pitchFamily="34" charset="0"/>
                        </a:rPr>
                        <a:t>1469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00"/>
                          </a:solidFill>
                          <a:effectLst/>
                          <a:latin typeface="Calibri" panose="020F0502020204030204" pitchFamily="34" charset="0"/>
                        </a:rPr>
                        <a:t>87.1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extLst>
                  <a:ext uri="{0D108BD9-81ED-4DB2-BD59-A6C34878D82A}">
                    <a16:rowId xmlns:a16="http://schemas.microsoft.com/office/drawing/2014/main" val="2350076610"/>
                  </a:ext>
                </a:extLst>
              </a:tr>
              <a:tr h="140388">
                <a:tc>
                  <a:txBody>
                    <a:bodyPr/>
                    <a:lstStyle/>
                    <a:p>
                      <a:pPr algn="ctr" fontAlgn="b">
                        <a:buNone/>
                      </a:pPr>
                      <a:r>
                        <a:rPr lang="en-IE" sz="900" b="0" i="0" u="none" strike="noStrike">
                          <a:solidFill>
                            <a:srgbClr val="000000"/>
                          </a:solidFill>
                          <a:effectLst/>
                          <a:latin typeface="Calibri" panose="020F0502020204030204" pitchFamily="34" charset="0"/>
                        </a:rPr>
                        <a:t>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CHO7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CCA4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buNone/>
                      </a:pPr>
                      <a:r>
                        <a:rPr lang="en-IE" sz="900" b="1" i="0" u="none" strike="noStrike">
                          <a:solidFill>
                            <a:srgbClr val="000000"/>
                          </a:solidFill>
                          <a:effectLst/>
                          <a:latin typeface="Calibri" panose="020F0502020204030204" pitchFamily="34" charset="0"/>
                        </a:rPr>
                        <a:t>Dublin South West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0" i="0" u="none" strike="noStrike">
                          <a:solidFill>
                            <a:srgbClr val="000000"/>
                          </a:solidFill>
                          <a:effectLst/>
                          <a:latin typeface="Calibri" panose="020F0502020204030204" pitchFamily="34" charset="0"/>
                        </a:rPr>
                        <a:t>1714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1358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79.2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1714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00"/>
                          </a:solidFill>
                          <a:effectLst/>
                          <a:latin typeface="Calibri" panose="020F0502020204030204" pitchFamily="34" charset="0"/>
                        </a:rPr>
                        <a:t>1346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00"/>
                          </a:solidFill>
                          <a:effectLst/>
                          <a:latin typeface="Calibri" panose="020F0502020204030204" pitchFamily="34" charset="0"/>
                        </a:rPr>
                        <a:t>78.5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extLst>
                  <a:ext uri="{0D108BD9-81ED-4DB2-BD59-A6C34878D82A}">
                    <a16:rowId xmlns:a16="http://schemas.microsoft.com/office/drawing/2014/main" val="4188133117"/>
                  </a:ext>
                </a:extLst>
              </a:tr>
              <a:tr h="140388">
                <a:tc>
                  <a:txBody>
                    <a:bodyPr/>
                    <a:lstStyle/>
                    <a:p>
                      <a:pPr algn="ctr" fontAlgn="b">
                        <a:buNone/>
                      </a:pPr>
                      <a:r>
                        <a:rPr lang="en-IE" sz="900" b="0" i="0" u="none" strike="noStrike">
                          <a:solidFill>
                            <a:srgbClr val="000000"/>
                          </a:solidFill>
                          <a:effectLst/>
                          <a:latin typeface="Calibri" panose="020F0502020204030204" pitchFamily="34" charset="0"/>
                        </a:rPr>
                        <a:t>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CHO7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dirty="0">
                          <a:solidFill>
                            <a:srgbClr val="000000"/>
                          </a:solidFill>
                          <a:effectLst/>
                          <a:latin typeface="Calibri" panose="020F0502020204030204" pitchFamily="34" charset="0"/>
                        </a:rPr>
                        <a:t>CCA5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buNone/>
                      </a:pPr>
                      <a:r>
                        <a:rPr lang="en-IE" sz="900" b="1" i="0" u="none" strike="noStrike">
                          <a:solidFill>
                            <a:srgbClr val="000000"/>
                          </a:solidFill>
                          <a:effectLst/>
                          <a:latin typeface="Calibri" panose="020F0502020204030204" pitchFamily="34" charset="0"/>
                        </a:rPr>
                        <a:t>Dublin West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0" i="0" u="none" strike="noStrike">
                          <a:solidFill>
                            <a:srgbClr val="000000"/>
                          </a:solidFill>
                          <a:effectLst/>
                          <a:latin typeface="Calibri" panose="020F0502020204030204" pitchFamily="34" charset="0"/>
                        </a:rPr>
                        <a:t>1984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1642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dirty="0">
                          <a:solidFill>
                            <a:srgbClr val="000000"/>
                          </a:solidFill>
                          <a:effectLst/>
                          <a:latin typeface="Calibri" panose="020F0502020204030204" pitchFamily="34" charset="0"/>
                        </a:rPr>
                        <a:t>82.8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1984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00"/>
                          </a:solidFill>
                          <a:effectLst/>
                          <a:latin typeface="Calibri" panose="020F0502020204030204" pitchFamily="34" charset="0"/>
                        </a:rPr>
                        <a:t>1621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00"/>
                          </a:solidFill>
                          <a:effectLst/>
                          <a:latin typeface="Calibri" panose="020F0502020204030204" pitchFamily="34" charset="0"/>
                        </a:rPr>
                        <a:t>81.7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extLst>
                  <a:ext uri="{0D108BD9-81ED-4DB2-BD59-A6C34878D82A}">
                    <a16:rowId xmlns:a16="http://schemas.microsoft.com/office/drawing/2014/main" val="481262305"/>
                  </a:ext>
                </a:extLst>
              </a:tr>
              <a:tr h="140388">
                <a:tc>
                  <a:txBody>
                    <a:bodyPr/>
                    <a:lstStyle/>
                    <a:p>
                      <a:pPr algn="ctr" fontAlgn="b">
                        <a:buNone/>
                      </a:pPr>
                      <a:r>
                        <a:rPr lang="en-IE" sz="900" b="0" i="0" u="none" strike="noStrike">
                          <a:solidFill>
                            <a:srgbClr val="000000"/>
                          </a:solidFill>
                          <a:effectLst/>
                          <a:latin typeface="Calibri" panose="020F0502020204030204" pitchFamily="34" charset="0"/>
                        </a:rPr>
                        <a:t>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CHO7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CCA9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buNone/>
                      </a:pPr>
                      <a:r>
                        <a:rPr lang="en-IE" sz="900" b="1" i="0" u="none" strike="noStrike">
                          <a:solidFill>
                            <a:srgbClr val="000000"/>
                          </a:solidFill>
                          <a:effectLst/>
                          <a:latin typeface="Calibri" panose="020F0502020204030204" pitchFamily="34" charset="0"/>
                        </a:rPr>
                        <a:t>Kildare/West Wicklow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0" i="0" u="none" strike="noStrike">
                          <a:solidFill>
                            <a:srgbClr val="000000"/>
                          </a:solidFill>
                          <a:effectLst/>
                          <a:latin typeface="Calibri" panose="020F0502020204030204" pitchFamily="34" charset="0"/>
                        </a:rPr>
                        <a:t>3653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3402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dirty="0">
                          <a:solidFill>
                            <a:srgbClr val="000000"/>
                          </a:solidFill>
                          <a:effectLst/>
                          <a:latin typeface="Calibri" panose="020F0502020204030204" pitchFamily="34" charset="0"/>
                        </a:rPr>
                        <a:t>93.1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3653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00"/>
                          </a:solidFill>
                          <a:effectLst/>
                          <a:latin typeface="Calibri" panose="020F0502020204030204" pitchFamily="34" charset="0"/>
                        </a:rPr>
                        <a:t>3410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00"/>
                          </a:solidFill>
                          <a:effectLst/>
                          <a:latin typeface="Calibri" panose="020F0502020204030204" pitchFamily="34" charset="0"/>
                        </a:rPr>
                        <a:t>93.3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extLst>
                  <a:ext uri="{0D108BD9-81ED-4DB2-BD59-A6C34878D82A}">
                    <a16:rowId xmlns:a16="http://schemas.microsoft.com/office/drawing/2014/main" val="1592722044"/>
                  </a:ext>
                </a:extLst>
              </a:tr>
              <a:tr h="140388">
                <a:tc>
                  <a:txBody>
                    <a:bodyPr/>
                    <a:lstStyle/>
                    <a:p>
                      <a:pPr algn="ctr" fontAlgn="b">
                        <a:buNone/>
                      </a:pPr>
                      <a:r>
                        <a:rPr lang="en-IE" sz="900" b="0" i="0" u="none" strike="noStrike">
                          <a:solidFill>
                            <a:srgbClr val="000000"/>
                          </a:solidFill>
                          <a:effectLst/>
                          <a:latin typeface="Calibri" panose="020F0502020204030204" pitchFamily="34" charset="0"/>
                        </a:rPr>
                        <a:t>M</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CHO8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LS/OY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buNone/>
                      </a:pPr>
                      <a:r>
                        <a:rPr lang="en-IE" sz="900" b="1" i="0" u="none" strike="noStrike">
                          <a:solidFill>
                            <a:srgbClr val="000000"/>
                          </a:solidFill>
                          <a:effectLst/>
                          <a:latin typeface="Calibri" panose="020F0502020204030204" pitchFamily="34" charset="0"/>
                        </a:rPr>
                        <a:t>Laois/Offaly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0" i="0" u="none" strike="noStrike">
                          <a:solidFill>
                            <a:srgbClr val="000000"/>
                          </a:solidFill>
                          <a:effectLst/>
                          <a:latin typeface="Calibri" panose="020F0502020204030204" pitchFamily="34" charset="0"/>
                        </a:rPr>
                        <a:t>2356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2151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dirty="0">
                          <a:solidFill>
                            <a:srgbClr val="000000"/>
                          </a:solidFill>
                          <a:effectLst/>
                          <a:latin typeface="Calibri" panose="020F0502020204030204" pitchFamily="34" charset="0"/>
                        </a:rPr>
                        <a:t>91.3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2356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00"/>
                          </a:solidFill>
                          <a:effectLst/>
                          <a:latin typeface="Calibri" panose="020F0502020204030204" pitchFamily="34" charset="0"/>
                        </a:rPr>
                        <a:t>2109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00"/>
                          </a:solidFill>
                          <a:effectLst/>
                          <a:latin typeface="Calibri" panose="020F0502020204030204" pitchFamily="34" charset="0"/>
                        </a:rPr>
                        <a:t>89.5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extLst>
                  <a:ext uri="{0D108BD9-81ED-4DB2-BD59-A6C34878D82A}">
                    <a16:rowId xmlns:a16="http://schemas.microsoft.com/office/drawing/2014/main" val="3271937091"/>
                  </a:ext>
                </a:extLst>
              </a:tr>
              <a:tr h="140388">
                <a:tc>
                  <a:txBody>
                    <a:bodyPr/>
                    <a:lstStyle/>
                    <a:p>
                      <a:pPr algn="ctr" fontAlgn="b">
                        <a:buNone/>
                      </a:pPr>
                      <a:r>
                        <a:rPr lang="en-IE" sz="900" b="0" i="0" u="none" strike="noStrike">
                          <a:solidFill>
                            <a:srgbClr val="000000"/>
                          </a:solidFill>
                          <a:effectLst/>
                          <a:latin typeface="Calibri" panose="020F0502020204030204" pitchFamily="34" charset="0"/>
                        </a:rPr>
                        <a:t>M</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CHO8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LD/WH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buNone/>
                      </a:pPr>
                      <a:r>
                        <a:rPr lang="en-IE" sz="900" b="1" i="0" u="none" strike="noStrike">
                          <a:solidFill>
                            <a:srgbClr val="000000"/>
                          </a:solidFill>
                          <a:effectLst/>
                          <a:latin typeface="Calibri" panose="020F0502020204030204" pitchFamily="34" charset="0"/>
                        </a:rPr>
                        <a:t>Longford/Westmeath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0" i="0" u="none" strike="noStrike">
                          <a:solidFill>
                            <a:srgbClr val="000000"/>
                          </a:solidFill>
                          <a:effectLst/>
                          <a:latin typeface="Calibri" panose="020F0502020204030204" pitchFamily="34" charset="0"/>
                        </a:rPr>
                        <a:t>1866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1691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90.6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1866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00"/>
                          </a:solidFill>
                          <a:effectLst/>
                          <a:latin typeface="Calibri" panose="020F0502020204030204" pitchFamily="34" charset="0"/>
                        </a:rPr>
                        <a:t>1695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00"/>
                          </a:solidFill>
                          <a:effectLst/>
                          <a:latin typeface="Calibri" panose="020F0502020204030204" pitchFamily="34" charset="0"/>
                        </a:rPr>
                        <a:t>90.8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extLst>
                  <a:ext uri="{0D108BD9-81ED-4DB2-BD59-A6C34878D82A}">
                    <a16:rowId xmlns:a16="http://schemas.microsoft.com/office/drawing/2014/main" val="2617578224"/>
                  </a:ext>
                </a:extLst>
              </a:tr>
              <a:tr h="140388">
                <a:tc>
                  <a:txBody>
                    <a:bodyPr/>
                    <a:lstStyle/>
                    <a:p>
                      <a:pPr algn="ctr" fontAlgn="b">
                        <a:buNone/>
                      </a:pPr>
                      <a:r>
                        <a:rPr lang="en-IE" sz="900" b="0" i="0" u="none" strike="noStrike">
                          <a:solidFill>
                            <a:srgbClr val="000000"/>
                          </a:solidFill>
                          <a:effectLst/>
                          <a:latin typeface="Calibri" panose="020F0502020204030204" pitchFamily="34" charset="0"/>
                        </a:rPr>
                        <a:t>NE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CHO8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LH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buNone/>
                      </a:pPr>
                      <a:r>
                        <a:rPr lang="en-IE" sz="900" b="1" i="0" u="none" strike="noStrike">
                          <a:solidFill>
                            <a:srgbClr val="000000"/>
                          </a:solidFill>
                          <a:effectLst/>
                          <a:latin typeface="Calibri" panose="020F0502020204030204" pitchFamily="34" charset="0"/>
                        </a:rPr>
                        <a:t>Louth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0" i="0" u="none" strike="noStrike">
                          <a:solidFill>
                            <a:srgbClr val="000000"/>
                          </a:solidFill>
                          <a:effectLst/>
                          <a:latin typeface="Calibri" panose="020F0502020204030204" pitchFamily="34" charset="0"/>
                        </a:rPr>
                        <a:t>1836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1614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87.9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dirty="0">
                          <a:solidFill>
                            <a:srgbClr val="000000"/>
                          </a:solidFill>
                          <a:effectLst/>
                          <a:latin typeface="Calibri" panose="020F0502020204030204" pitchFamily="34" charset="0"/>
                        </a:rPr>
                        <a:t>1836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00"/>
                          </a:solidFill>
                          <a:effectLst/>
                          <a:latin typeface="Calibri" panose="020F0502020204030204" pitchFamily="34" charset="0"/>
                        </a:rPr>
                        <a:t>1608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00"/>
                          </a:solidFill>
                          <a:effectLst/>
                          <a:latin typeface="Calibri" panose="020F0502020204030204" pitchFamily="34" charset="0"/>
                        </a:rPr>
                        <a:t>87.6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extLst>
                  <a:ext uri="{0D108BD9-81ED-4DB2-BD59-A6C34878D82A}">
                    <a16:rowId xmlns:a16="http://schemas.microsoft.com/office/drawing/2014/main" val="2552350105"/>
                  </a:ext>
                </a:extLst>
              </a:tr>
              <a:tr h="140388">
                <a:tc>
                  <a:txBody>
                    <a:bodyPr/>
                    <a:lstStyle/>
                    <a:p>
                      <a:pPr algn="ctr" fontAlgn="b">
                        <a:buNone/>
                      </a:pPr>
                      <a:r>
                        <a:rPr lang="en-IE" sz="900" b="0" i="0" u="none" strike="noStrike">
                          <a:solidFill>
                            <a:srgbClr val="000000"/>
                          </a:solidFill>
                          <a:effectLst/>
                          <a:latin typeface="Calibri" panose="020F0502020204030204" pitchFamily="34" charset="0"/>
                        </a:rPr>
                        <a:t>NE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CHO8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MH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buNone/>
                      </a:pPr>
                      <a:r>
                        <a:rPr lang="en-IE" sz="900" b="1" i="0" u="none" strike="noStrike">
                          <a:solidFill>
                            <a:srgbClr val="000000"/>
                          </a:solidFill>
                          <a:effectLst/>
                          <a:latin typeface="Calibri" panose="020F0502020204030204" pitchFamily="34" charset="0"/>
                        </a:rPr>
                        <a:t>Meath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0" i="0" u="none" strike="noStrike">
                          <a:solidFill>
                            <a:srgbClr val="000000"/>
                          </a:solidFill>
                          <a:effectLst/>
                          <a:latin typeface="Calibri" panose="020F0502020204030204" pitchFamily="34" charset="0"/>
                        </a:rPr>
                        <a:t>2950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2662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90.2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2950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00"/>
                          </a:solidFill>
                          <a:effectLst/>
                          <a:latin typeface="Calibri" panose="020F0502020204030204" pitchFamily="34" charset="0"/>
                        </a:rPr>
                        <a:t>2661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00"/>
                          </a:solidFill>
                          <a:effectLst/>
                          <a:latin typeface="Calibri" panose="020F0502020204030204" pitchFamily="34" charset="0"/>
                        </a:rPr>
                        <a:t>90.2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extLst>
                  <a:ext uri="{0D108BD9-81ED-4DB2-BD59-A6C34878D82A}">
                    <a16:rowId xmlns:a16="http://schemas.microsoft.com/office/drawing/2014/main" val="2784209007"/>
                  </a:ext>
                </a:extLst>
              </a:tr>
              <a:tr h="140388">
                <a:tc>
                  <a:txBody>
                    <a:bodyPr/>
                    <a:lstStyle/>
                    <a:p>
                      <a:pPr algn="ctr" fontAlgn="b">
                        <a:buNone/>
                      </a:pPr>
                      <a:r>
                        <a:rPr lang="en-IE" sz="900" b="0" i="0" u="none" strike="noStrike">
                          <a:solidFill>
                            <a:srgbClr val="000000"/>
                          </a:solidFill>
                          <a:effectLst/>
                          <a:latin typeface="Calibri" panose="020F0502020204030204" pitchFamily="34" charset="0"/>
                        </a:rPr>
                        <a:t>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CHO9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CCA8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buNone/>
                      </a:pPr>
                      <a:r>
                        <a:rPr lang="en-IE" sz="900" b="1" i="0" u="none" strike="noStrike">
                          <a:solidFill>
                            <a:srgbClr val="000000"/>
                          </a:solidFill>
                          <a:effectLst/>
                          <a:latin typeface="Calibri" panose="020F0502020204030204" pitchFamily="34" charset="0"/>
                        </a:rPr>
                        <a:t>Dublin North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0" i="0" u="none" strike="noStrike">
                          <a:solidFill>
                            <a:srgbClr val="000000"/>
                          </a:solidFill>
                          <a:effectLst/>
                          <a:latin typeface="Calibri" panose="020F0502020204030204" pitchFamily="34" charset="0"/>
                        </a:rPr>
                        <a:t>3618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3218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88.9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3618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00"/>
                          </a:solidFill>
                          <a:effectLst/>
                          <a:latin typeface="Calibri" panose="020F0502020204030204" pitchFamily="34" charset="0"/>
                        </a:rPr>
                        <a:t>3191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00"/>
                          </a:solidFill>
                          <a:effectLst/>
                          <a:latin typeface="Calibri" panose="020F0502020204030204" pitchFamily="34" charset="0"/>
                        </a:rPr>
                        <a:t>88.2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extLst>
                  <a:ext uri="{0D108BD9-81ED-4DB2-BD59-A6C34878D82A}">
                    <a16:rowId xmlns:a16="http://schemas.microsoft.com/office/drawing/2014/main" val="4010423819"/>
                  </a:ext>
                </a:extLst>
              </a:tr>
              <a:tr h="140388">
                <a:tc>
                  <a:txBody>
                    <a:bodyPr/>
                    <a:lstStyle/>
                    <a:p>
                      <a:pPr algn="ctr" fontAlgn="b">
                        <a:buNone/>
                      </a:pPr>
                      <a:r>
                        <a:rPr lang="en-IE" sz="900" b="0" i="0" u="none" strike="noStrike">
                          <a:solidFill>
                            <a:srgbClr val="000000"/>
                          </a:solidFill>
                          <a:effectLst/>
                          <a:latin typeface="Calibri" panose="020F0502020204030204" pitchFamily="34" charset="0"/>
                        </a:rPr>
                        <a:t>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CHO9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CCA7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buNone/>
                      </a:pPr>
                      <a:r>
                        <a:rPr lang="en-IE" sz="900" b="1" i="0" u="none" strike="noStrike">
                          <a:solidFill>
                            <a:srgbClr val="000000"/>
                          </a:solidFill>
                          <a:effectLst/>
                          <a:latin typeface="Calibri" panose="020F0502020204030204" pitchFamily="34" charset="0"/>
                        </a:rPr>
                        <a:t>Dublin North Central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0" i="0" u="none" strike="noStrike">
                          <a:solidFill>
                            <a:srgbClr val="000000"/>
                          </a:solidFill>
                          <a:effectLst/>
                          <a:latin typeface="Calibri" panose="020F0502020204030204" pitchFamily="34" charset="0"/>
                        </a:rPr>
                        <a:t>1446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1147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79.3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1446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00"/>
                          </a:solidFill>
                          <a:effectLst/>
                          <a:latin typeface="Calibri" panose="020F0502020204030204" pitchFamily="34" charset="0"/>
                        </a:rPr>
                        <a:t>1130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0" i="0" u="none" strike="noStrike">
                          <a:solidFill>
                            <a:srgbClr val="000000"/>
                          </a:solidFill>
                          <a:effectLst/>
                          <a:latin typeface="Calibri" panose="020F0502020204030204" pitchFamily="34" charset="0"/>
                        </a:rPr>
                        <a:t>78.1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extLst>
                  <a:ext uri="{0D108BD9-81ED-4DB2-BD59-A6C34878D82A}">
                    <a16:rowId xmlns:a16="http://schemas.microsoft.com/office/drawing/2014/main" val="319313619"/>
                  </a:ext>
                </a:extLst>
              </a:tr>
              <a:tr h="141039">
                <a:tc>
                  <a:txBody>
                    <a:bodyPr/>
                    <a:lstStyle/>
                    <a:p>
                      <a:pPr algn="ctr" fontAlgn="b">
                        <a:buNone/>
                      </a:pPr>
                      <a:r>
                        <a:rPr lang="en-IE" sz="900" b="0" i="0" u="none" strike="noStrike">
                          <a:solidFill>
                            <a:srgbClr val="000000"/>
                          </a:solidFill>
                          <a:effectLst/>
                          <a:latin typeface="Calibri" panose="020F0502020204030204" pitchFamily="34" charset="0"/>
                        </a:rPr>
                        <a:t>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CHO9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CCA6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buNone/>
                      </a:pPr>
                      <a:r>
                        <a:rPr lang="en-IE" sz="900" b="1" i="0" u="none" strike="noStrike">
                          <a:solidFill>
                            <a:srgbClr val="000000"/>
                          </a:solidFill>
                          <a:effectLst/>
                          <a:latin typeface="Calibri" panose="020F0502020204030204" pitchFamily="34" charset="0"/>
                        </a:rPr>
                        <a:t>Dublin North West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n-IE" sz="900" b="0" i="0" u="none" strike="noStrike">
                          <a:solidFill>
                            <a:srgbClr val="000000"/>
                          </a:solidFill>
                          <a:effectLst/>
                          <a:latin typeface="Calibri" panose="020F0502020204030204" pitchFamily="34" charset="0"/>
                        </a:rPr>
                        <a:t>2829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2432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86.0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buNone/>
                      </a:pPr>
                      <a:r>
                        <a:rPr lang="en-IE" sz="900" b="0" i="0" u="none" strike="noStrike">
                          <a:solidFill>
                            <a:srgbClr val="000000"/>
                          </a:solidFill>
                          <a:effectLst/>
                          <a:latin typeface="Calibri" panose="020F0502020204030204" pitchFamily="34" charset="0"/>
                        </a:rPr>
                        <a:t>2829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buNone/>
                      </a:pPr>
                      <a:r>
                        <a:rPr lang="en-IE" sz="900" b="0" i="0" u="none" strike="noStrike" dirty="0">
                          <a:solidFill>
                            <a:srgbClr val="000000"/>
                          </a:solidFill>
                          <a:effectLst/>
                          <a:latin typeface="Calibri" panose="020F0502020204030204" pitchFamily="34" charset="0"/>
                        </a:rPr>
                        <a:t>2417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buNone/>
                      </a:pPr>
                      <a:r>
                        <a:rPr lang="en-IE" sz="900" b="0" i="0" u="none" strike="noStrike">
                          <a:solidFill>
                            <a:srgbClr val="000000"/>
                          </a:solidFill>
                          <a:effectLst/>
                          <a:latin typeface="Calibri" panose="020F0502020204030204" pitchFamily="34" charset="0"/>
                        </a:rPr>
                        <a:t>85.4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685460096"/>
                  </a:ext>
                </a:extLst>
              </a:tr>
              <a:tr h="140388">
                <a:tc>
                  <a:txBody>
                    <a:bodyPr/>
                    <a:lstStyle/>
                    <a:p>
                      <a:pPr algn="ctr" fontAlgn="b">
                        <a:buNone/>
                      </a:pPr>
                      <a:r>
                        <a:rPr lang="en-IE" sz="9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buNone/>
                      </a:pPr>
                      <a:r>
                        <a:rPr lang="en-IE" sz="900" b="1" i="0" u="none" strike="noStrike">
                          <a:solidFill>
                            <a:srgbClr val="000000"/>
                          </a:solidFill>
                          <a:effectLst/>
                          <a:latin typeface="Calibri" panose="020F0502020204030204" pitchFamily="34" charset="0"/>
                        </a:rPr>
                        <a:t>Homeschooled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7030A0"/>
                          </a:solidFill>
                          <a:effectLst/>
                          <a:latin typeface="Calibri" panose="020F0502020204030204" pitchFamily="34" charset="0"/>
                        </a:rPr>
                        <a:t>166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1" i="0" u="none" strike="noStrike">
                          <a:solidFill>
                            <a:srgbClr val="7030A0"/>
                          </a:solidFill>
                          <a:effectLst/>
                          <a:latin typeface="Calibri" panose="020F0502020204030204" pitchFamily="34" charset="0"/>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1" i="0" u="none" strike="noStrike">
                          <a:solidFill>
                            <a:srgbClr val="7030A0"/>
                          </a:solidFill>
                          <a:effectLst/>
                          <a:latin typeface="Calibri" panose="020F0502020204030204" pitchFamily="34" charset="0"/>
                        </a:rPr>
                        <a:t>21.7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1" i="0" u="none" strike="noStrike">
                          <a:solidFill>
                            <a:srgbClr val="7030A0"/>
                          </a:solidFill>
                          <a:effectLst/>
                          <a:latin typeface="Calibri" panose="020F0502020204030204" pitchFamily="34" charset="0"/>
                        </a:rPr>
                        <a:t>166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1" i="0" u="none" strike="noStrike">
                          <a:solidFill>
                            <a:srgbClr val="7030A0"/>
                          </a:solidFill>
                          <a:effectLst/>
                          <a:latin typeface="Calibri" panose="020F050202020403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1" i="0" u="none" strike="noStrike">
                          <a:solidFill>
                            <a:srgbClr val="7030A0"/>
                          </a:solidFill>
                          <a:effectLst/>
                          <a:latin typeface="Calibri" panose="020F0502020204030204" pitchFamily="34" charset="0"/>
                        </a:rPr>
                        <a:t>18.1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extLst>
                  <a:ext uri="{0D108BD9-81ED-4DB2-BD59-A6C34878D82A}">
                    <a16:rowId xmlns:a16="http://schemas.microsoft.com/office/drawing/2014/main" val="2406394384"/>
                  </a:ext>
                </a:extLst>
              </a:tr>
              <a:tr h="140388">
                <a:tc>
                  <a:txBody>
                    <a:bodyPr/>
                    <a:lstStyle/>
                    <a:p>
                      <a:pPr algn="l" fontAlgn="b">
                        <a:buNone/>
                      </a:pPr>
                      <a:r>
                        <a:rPr lang="en-IE" sz="9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buNone/>
                      </a:pPr>
                      <a:r>
                        <a:rPr lang="en-IE"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buNone/>
                      </a:pPr>
                      <a:r>
                        <a:rPr lang="en-IE"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buNone/>
                      </a:pPr>
                      <a:r>
                        <a:rPr lang="en-IE" sz="900" b="1" i="0" u="none" strike="noStrike">
                          <a:solidFill>
                            <a:srgbClr val="000000"/>
                          </a:solidFill>
                          <a:effectLst/>
                          <a:latin typeface="Calibri" panose="020F0502020204030204" pitchFamily="34" charset="0"/>
                        </a:rPr>
                        <a:t>NSL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FF0000"/>
                          </a:solidFill>
                          <a:effectLst/>
                          <a:latin typeface="Calibri" panose="020F0502020204030204" pitchFamily="34" charset="0"/>
                        </a:rPr>
                        <a:t>5021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1" i="0" u="none" strike="noStrike">
                          <a:solidFill>
                            <a:srgbClr val="FF0000"/>
                          </a:solidFill>
                          <a:effectLst/>
                          <a:latin typeface="Calibri" panose="020F0502020204030204" pitchFamily="34" charset="0"/>
                        </a:rPr>
                        <a:t>4708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1" i="0" u="none" strike="noStrike">
                          <a:solidFill>
                            <a:srgbClr val="FF0000"/>
                          </a:solidFill>
                          <a:effectLst/>
                          <a:latin typeface="Calibri" panose="020F0502020204030204" pitchFamily="34" charset="0"/>
                        </a:rPr>
                        <a:t>93.8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1" i="0" u="none" strike="noStrike">
                          <a:solidFill>
                            <a:srgbClr val="FF0000"/>
                          </a:solidFill>
                          <a:effectLst/>
                          <a:latin typeface="Calibri" panose="020F0502020204030204" pitchFamily="34" charset="0"/>
                        </a:rPr>
                        <a:t>5021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1" i="0" u="none" strike="noStrike">
                          <a:solidFill>
                            <a:srgbClr val="FF0000"/>
                          </a:solidFill>
                          <a:effectLst/>
                          <a:latin typeface="Calibri" panose="020F0502020204030204" pitchFamily="34" charset="0"/>
                        </a:rPr>
                        <a:t>4678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1" i="0" u="none" strike="noStrike">
                          <a:solidFill>
                            <a:srgbClr val="FF0000"/>
                          </a:solidFill>
                          <a:effectLst/>
                          <a:latin typeface="Calibri" panose="020F0502020204030204" pitchFamily="34" charset="0"/>
                        </a:rPr>
                        <a:t>93.2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extLst>
                  <a:ext uri="{0D108BD9-81ED-4DB2-BD59-A6C34878D82A}">
                    <a16:rowId xmlns:a16="http://schemas.microsoft.com/office/drawing/2014/main" val="3337996507"/>
                  </a:ext>
                </a:extLst>
              </a:tr>
              <a:tr h="147415">
                <a:tc>
                  <a:txBody>
                    <a:bodyPr/>
                    <a:lstStyle/>
                    <a:p>
                      <a:pPr algn="l" fontAlgn="b">
                        <a:buNone/>
                      </a:pPr>
                      <a:r>
                        <a:rPr lang="en-IE" sz="9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buNone/>
                      </a:pPr>
                      <a:r>
                        <a:rPr lang="en-IE"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buNone/>
                      </a:pPr>
                      <a:r>
                        <a:rPr lang="en-IE" sz="9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buNone/>
                      </a:pPr>
                      <a:r>
                        <a:rPr lang="en-IE" sz="900" b="1" i="0" u="none" strike="noStrike" dirty="0">
                          <a:solidFill>
                            <a:srgbClr val="FFFF00"/>
                          </a:solidFill>
                          <a:effectLst/>
                          <a:latin typeface="Calibri" panose="020F0502020204030204" pitchFamily="34" charset="0"/>
                        </a:rPr>
                        <a:t>HSE area Only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buNone/>
                      </a:pPr>
                      <a:r>
                        <a:rPr lang="en-IE" sz="900" b="1" i="0" u="none" strike="noStrike" dirty="0">
                          <a:solidFill>
                            <a:srgbClr val="FFFF00"/>
                          </a:solidFill>
                          <a:effectLst/>
                          <a:latin typeface="Calibri" panose="020F0502020204030204" pitchFamily="34" charset="0"/>
                        </a:rPr>
                        <a:t>59663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buNone/>
                      </a:pPr>
                      <a:r>
                        <a:rPr lang="en-IE" sz="900" b="1" i="0" u="none" strike="noStrike" dirty="0">
                          <a:solidFill>
                            <a:srgbClr val="FFFF00"/>
                          </a:solidFill>
                          <a:effectLst/>
                          <a:latin typeface="Calibri" panose="020F0502020204030204" pitchFamily="34" charset="0"/>
                        </a:rPr>
                        <a:t>54002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buNone/>
                      </a:pPr>
                      <a:r>
                        <a:rPr lang="en-IE" sz="900" b="1" i="0" u="none" strike="noStrike" dirty="0">
                          <a:solidFill>
                            <a:srgbClr val="FFFF00"/>
                          </a:solidFill>
                          <a:effectLst/>
                          <a:latin typeface="Calibri" panose="020F0502020204030204" pitchFamily="34" charset="0"/>
                        </a:rPr>
                        <a:t>90.5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buNone/>
                      </a:pPr>
                      <a:r>
                        <a:rPr lang="en-IE" sz="900" b="1" i="0" u="none" strike="noStrike" dirty="0">
                          <a:solidFill>
                            <a:srgbClr val="FFFF00"/>
                          </a:solidFill>
                          <a:effectLst/>
                          <a:latin typeface="Calibri" panose="020F0502020204030204" pitchFamily="34" charset="0"/>
                        </a:rPr>
                        <a:t>59663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buNone/>
                      </a:pPr>
                      <a:r>
                        <a:rPr lang="en-IE" sz="900" b="1" i="0" u="none" strike="noStrike" dirty="0">
                          <a:solidFill>
                            <a:srgbClr val="FFFF00"/>
                          </a:solidFill>
                          <a:effectLst/>
                          <a:latin typeface="Calibri" panose="020F0502020204030204" pitchFamily="34" charset="0"/>
                        </a:rPr>
                        <a:t>53704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buNone/>
                      </a:pPr>
                      <a:r>
                        <a:rPr lang="en-IE" sz="900" b="1" i="0" u="none" strike="noStrike" dirty="0">
                          <a:solidFill>
                            <a:srgbClr val="FFFF00"/>
                          </a:solidFill>
                          <a:effectLst/>
                          <a:latin typeface="Calibri" panose="020F0502020204030204" pitchFamily="34" charset="0"/>
                        </a:rPr>
                        <a:t>90.0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extLst>
                  <a:ext uri="{0D108BD9-81ED-4DB2-BD59-A6C34878D82A}">
                    <a16:rowId xmlns:a16="http://schemas.microsoft.com/office/drawing/2014/main" val="341466864"/>
                  </a:ext>
                </a:extLst>
              </a:tr>
              <a:tr h="140388">
                <a:tc>
                  <a:txBody>
                    <a:bodyPr/>
                    <a:lstStyle/>
                    <a:p>
                      <a:pPr algn="l" fontAlgn="b">
                        <a:buNone/>
                      </a:pPr>
                      <a:r>
                        <a:rPr lang="en-IE" sz="9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buNone/>
                      </a:pPr>
                      <a:r>
                        <a:rPr lang="en-IE"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buNone/>
                      </a:pPr>
                      <a:r>
                        <a:rPr lang="en-IE"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buNone/>
                      </a:pPr>
                      <a:r>
                        <a:rPr lang="en-IE" sz="900" b="1" i="0" u="none" strike="noStrike" dirty="0">
                          <a:solidFill>
                            <a:srgbClr val="0000FF"/>
                          </a:solidFill>
                          <a:effectLst/>
                          <a:latin typeface="Calibri" panose="020F0502020204030204" pitchFamily="34" charset="0"/>
                        </a:rPr>
                        <a:t>GP area Only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buNone/>
                      </a:pPr>
                      <a:r>
                        <a:rPr lang="en-IE" sz="900" b="1" i="0" u="none" strike="noStrike">
                          <a:solidFill>
                            <a:srgbClr val="0000FF"/>
                          </a:solidFill>
                          <a:effectLst/>
                          <a:latin typeface="Calibri" panose="020F0502020204030204" pitchFamily="34" charset="0"/>
                        </a:rPr>
                        <a:t>3598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1" i="0" u="none" strike="noStrike">
                          <a:solidFill>
                            <a:srgbClr val="0000FF"/>
                          </a:solidFill>
                          <a:effectLst/>
                          <a:latin typeface="Calibri" panose="020F0502020204030204" pitchFamily="34" charset="0"/>
                        </a:rPr>
                        <a:t>3002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1" i="0" u="none" strike="noStrike" dirty="0">
                          <a:solidFill>
                            <a:srgbClr val="0000FF"/>
                          </a:solidFill>
                          <a:effectLst/>
                          <a:latin typeface="Calibri" panose="020F0502020204030204" pitchFamily="34" charset="0"/>
                        </a:rPr>
                        <a:t>83.4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ctr" fontAlgn="ctr">
                        <a:buNone/>
                      </a:pPr>
                      <a:r>
                        <a:rPr lang="en-IE" sz="900" b="1" i="0" u="none" strike="noStrike" dirty="0">
                          <a:solidFill>
                            <a:srgbClr val="0000FF"/>
                          </a:solidFill>
                          <a:effectLst/>
                          <a:latin typeface="Calibri" panose="020F0502020204030204" pitchFamily="34" charset="0"/>
                        </a:rPr>
                        <a:t>3598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1" i="0" u="none" strike="noStrike" dirty="0">
                          <a:solidFill>
                            <a:srgbClr val="0000FF"/>
                          </a:solidFill>
                          <a:effectLst/>
                          <a:latin typeface="Calibri" panose="020F0502020204030204" pitchFamily="34" charset="0"/>
                        </a:rPr>
                        <a:t>3003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buNone/>
                      </a:pPr>
                      <a:r>
                        <a:rPr lang="en-IE" sz="900" b="1" i="0" u="none" strike="noStrike" dirty="0">
                          <a:solidFill>
                            <a:srgbClr val="0000FF"/>
                          </a:solidFill>
                          <a:effectLst/>
                          <a:latin typeface="Calibri" panose="020F0502020204030204" pitchFamily="34" charset="0"/>
                        </a:rPr>
                        <a:t>83.5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extLst>
                  <a:ext uri="{0D108BD9-81ED-4DB2-BD59-A6C34878D82A}">
                    <a16:rowId xmlns:a16="http://schemas.microsoft.com/office/drawing/2014/main" val="489867825"/>
                  </a:ext>
                </a:extLst>
              </a:tr>
              <a:tr h="241782">
                <a:tc>
                  <a:txBody>
                    <a:bodyPr/>
                    <a:lstStyle/>
                    <a:p>
                      <a:pPr algn="l" fontAlgn="b">
                        <a:buNone/>
                      </a:pPr>
                      <a:r>
                        <a:rPr lang="en-IE" sz="9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buNone/>
                      </a:pPr>
                      <a:r>
                        <a:rPr lang="en-IE"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buNone/>
                      </a:pPr>
                      <a:r>
                        <a:rPr lang="en-IE"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buNone/>
                      </a:pPr>
                      <a:r>
                        <a:rPr lang="en-IE" sz="900" b="1" i="0" u="none" strike="noStrike" dirty="0">
                          <a:solidFill>
                            <a:srgbClr val="FFFF00"/>
                          </a:solidFill>
                          <a:effectLst/>
                          <a:latin typeface="Calibri" panose="020F0502020204030204" pitchFamily="34" charset="0"/>
                        </a:rPr>
                        <a:t>Total including homeschooled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buNone/>
                      </a:pPr>
                      <a:r>
                        <a:rPr lang="en-IE" sz="900" b="1" i="0" u="none" strike="noStrike" dirty="0">
                          <a:solidFill>
                            <a:srgbClr val="FFFF00"/>
                          </a:solidFill>
                          <a:effectLst/>
                          <a:latin typeface="Calibri" panose="020F0502020204030204" pitchFamily="34" charset="0"/>
                        </a:rPr>
                        <a:t>63427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buNone/>
                      </a:pPr>
                      <a:r>
                        <a:rPr lang="en-IE" sz="900" b="1" i="0" u="none" strike="noStrike" dirty="0">
                          <a:solidFill>
                            <a:srgbClr val="FFFF00"/>
                          </a:solidFill>
                          <a:effectLst/>
                          <a:latin typeface="Calibri" panose="020F0502020204030204" pitchFamily="34" charset="0"/>
                        </a:rPr>
                        <a:t>57040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buNone/>
                      </a:pPr>
                      <a:r>
                        <a:rPr lang="en-IE" sz="900" b="1" i="0" u="none" strike="noStrike" dirty="0">
                          <a:solidFill>
                            <a:srgbClr val="FFFF00"/>
                          </a:solidFill>
                          <a:effectLst/>
                          <a:latin typeface="Calibri" panose="020F0502020204030204" pitchFamily="34" charset="0"/>
                        </a:rPr>
                        <a:t>89.9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buNone/>
                      </a:pPr>
                      <a:r>
                        <a:rPr lang="en-IE" sz="900" b="1" i="0" u="none" strike="noStrike" dirty="0">
                          <a:solidFill>
                            <a:srgbClr val="FFFF00"/>
                          </a:solidFill>
                          <a:effectLst/>
                          <a:latin typeface="Calibri" panose="020F0502020204030204" pitchFamily="34" charset="0"/>
                        </a:rPr>
                        <a:t>63427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buNone/>
                      </a:pPr>
                      <a:r>
                        <a:rPr lang="en-IE" sz="900" b="1" i="0" u="none" strike="noStrike" dirty="0">
                          <a:solidFill>
                            <a:srgbClr val="FFFF00"/>
                          </a:solidFill>
                          <a:effectLst/>
                          <a:latin typeface="Calibri" panose="020F0502020204030204" pitchFamily="34" charset="0"/>
                        </a:rPr>
                        <a:t>56737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buNone/>
                      </a:pPr>
                      <a:r>
                        <a:rPr lang="en-IE" sz="900" b="1" i="0" u="none" strike="noStrike" dirty="0">
                          <a:solidFill>
                            <a:srgbClr val="FFFF00"/>
                          </a:solidFill>
                          <a:effectLst/>
                          <a:latin typeface="Calibri" panose="020F0502020204030204" pitchFamily="34" charset="0"/>
                        </a:rPr>
                        <a:t>89.5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891497978"/>
                  </a:ext>
                </a:extLst>
              </a:tr>
            </a:tbl>
          </a:graphicData>
        </a:graphic>
      </p:graphicFrame>
      <p:sp>
        <p:nvSpPr>
          <p:cNvPr id="4" name="TextBox 3">
            <a:extLst>
              <a:ext uri="{FF2B5EF4-FFF2-40B4-BE49-F238E27FC236}">
                <a16:creationId xmlns:a16="http://schemas.microsoft.com/office/drawing/2014/main" id="{C0897122-36BD-3916-16E7-BB6ED31B9B8D}"/>
              </a:ext>
            </a:extLst>
          </p:cNvPr>
          <p:cNvSpPr txBox="1"/>
          <p:nvPr/>
        </p:nvSpPr>
        <p:spPr>
          <a:xfrm>
            <a:off x="35169" y="6079592"/>
            <a:ext cx="2795890" cy="315023"/>
          </a:xfrm>
          <a:prstGeom prst="rect">
            <a:avLst/>
          </a:prstGeom>
          <a:noFill/>
        </p:spPr>
        <p:txBody>
          <a:bodyPr wrap="square">
            <a:spAutoFit/>
          </a:bodyPr>
          <a:lstStyle/>
          <a:p>
            <a:pPr marL="84137">
              <a:lnSpc>
                <a:spcPct val="107000"/>
              </a:lnSpc>
              <a:spcAft>
                <a:spcPts val="800"/>
              </a:spcAft>
              <a:buClr>
                <a:srgbClr val="002060"/>
              </a:buClr>
            </a:pPr>
            <a:r>
              <a:rPr lang="en-IE" sz="1400" b="1" kern="100" dirty="0">
                <a:solidFill>
                  <a:srgbClr val="FFFF00"/>
                </a:solidFill>
                <a:highlight>
                  <a:srgbClr val="00FFFF"/>
                </a:highlight>
                <a:latin typeface="Aptos" panose="020B0004020202020204" pitchFamily="34" charset="0"/>
                <a:cs typeface="Times New Roman" panose="02020603050405020304" pitchFamily="18" charset="0"/>
              </a:rPr>
              <a:t>* See Caveat on slide #2</a:t>
            </a:r>
          </a:p>
        </p:txBody>
      </p:sp>
    </p:spTree>
    <p:extLst>
      <p:ext uri="{BB962C8B-B14F-4D97-AF65-F5344CB8AC3E}">
        <p14:creationId xmlns:p14="http://schemas.microsoft.com/office/powerpoint/2010/main" val="30348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9098</TotalTime>
  <Words>3644</Words>
  <Application>Microsoft Office PowerPoint</Application>
  <PresentationFormat>Widescreen</PresentationFormat>
  <Paragraphs>672</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Aptos</vt:lpstr>
      <vt:lpstr>Aptos Display</vt:lpstr>
      <vt:lpstr>Arial</vt:lpstr>
      <vt:lpstr>Calibri</vt:lpstr>
      <vt:lpstr>Symbol</vt:lpstr>
      <vt:lpstr>Times New Roman</vt:lpstr>
      <vt:lpstr>Office Theme</vt:lpstr>
      <vt:lpstr>Annual Epidemiological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 1</vt:lpstr>
      <vt:lpstr>Appendix 2</vt:lpstr>
      <vt:lpstr>Appendix 3</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Polio Surveillance</dc:title>
  <dc:creator>Michael Carton</dc:creator>
  <cp:lastModifiedBy>Piaras O'Lorcain</cp:lastModifiedBy>
  <cp:revision>62</cp:revision>
  <dcterms:created xsi:type="dcterms:W3CDTF">2024-04-22T14:22:59Z</dcterms:created>
  <dcterms:modified xsi:type="dcterms:W3CDTF">2026-05-22T09:39:46Z</dcterms:modified>
</cp:coreProperties>
</file>